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653" r:id="rId1"/>
  </p:sldMasterIdLst>
  <p:notesMasterIdLst>
    <p:notesMasterId r:id="rId25"/>
  </p:notesMasterIdLst>
  <p:handoutMasterIdLst>
    <p:handoutMasterId r:id="rId26"/>
  </p:handoutMasterIdLst>
  <p:sldIdLst>
    <p:sldId id="271" r:id="rId2"/>
    <p:sldId id="288" r:id="rId3"/>
    <p:sldId id="291" r:id="rId4"/>
    <p:sldId id="315" r:id="rId5"/>
    <p:sldId id="328" r:id="rId6"/>
    <p:sldId id="305" r:id="rId7"/>
    <p:sldId id="326" r:id="rId8"/>
    <p:sldId id="327" r:id="rId9"/>
    <p:sldId id="307" r:id="rId10"/>
    <p:sldId id="329" r:id="rId11"/>
    <p:sldId id="280" r:id="rId12"/>
    <p:sldId id="336" r:id="rId13"/>
    <p:sldId id="317" r:id="rId14"/>
    <p:sldId id="302" r:id="rId15"/>
    <p:sldId id="301" r:id="rId16"/>
    <p:sldId id="300" r:id="rId17"/>
    <p:sldId id="304" r:id="rId18"/>
    <p:sldId id="281" r:id="rId19"/>
    <p:sldId id="285" r:id="rId20"/>
    <p:sldId id="276" r:id="rId21"/>
    <p:sldId id="321" r:id="rId22"/>
    <p:sldId id="290" r:id="rId23"/>
    <p:sldId id="295" r:id="rId24"/>
  </p:sldIdLst>
  <p:sldSz cx="9144000" cy="6858000" type="letter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09" autoAdjust="0"/>
    <p:restoredTop sz="88353" autoAdjust="0"/>
  </p:normalViewPr>
  <p:slideViewPr>
    <p:cSldViewPr>
      <p:cViewPr varScale="1">
        <p:scale>
          <a:sx n="128" d="100"/>
          <a:sy n="128" d="100"/>
        </p:scale>
        <p:origin x="53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44" y="-102"/>
      </p:cViewPr>
      <p:guideLst>
        <p:guide orient="horz" pos="3224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BB5AEA0-1110-40E9-BED0-BDDFE179A5D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EABD42DA-F445-42D1-817B-8696CB74BB5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4CCF1490-0FB7-46A8-9616-57852C46489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F4AFE00B-EDA0-47BB-9FF9-159F800856F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 b="0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C1C5BC20-47A5-C34A-8826-1C0F3B1F6C6F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01E0CE72-1DBA-4850-856D-E4B29D7A3D2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1CCBE9F0-C293-4BF2-AE2A-03F18F83A37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B468FA8C-3773-8845-E545-AB131B67D42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EB22ACA6-6302-4668-BD13-77146C607F3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486" name="Rectangle 6">
            <a:extLst>
              <a:ext uri="{FF2B5EF4-FFF2-40B4-BE49-F238E27FC236}">
                <a16:creationId xmlns:a16="http://schemas.microsoft.com/office/drawing/2014/main" id="{116AD52C-D19B-4D59-B41F-A1DBA39BB43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487" name="Rectangle 7">
            <a:extLst>
              <a:ext uri="{FF2B5EF4-FFF2-40B4-BE49-F238E27FC236}">
                <a16:creationId xmlns:a16="http://schemas.microsoft.com/office/drawing/2014/main" id="{3E68C018-5808-44E0-A66F-414948B28B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 b="0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74258611-CCDA-E649-983A-E9FB764CC5F7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A59D05E1-8F3F-182C-46D5-ADA0F8AD9F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10D9296-F5A9-004D-AAA8-BFE92813BCA1}" type="slidenum">
              <a:rPr lang="en-US" altLang="zh-CN" sz="1300"/>
              <a:pPr>
                <a:spcBef>
                  <a:spcPct val="0"/>
                </a:spcBef>
              </a:pPr>
              <a:t>1</a:t>
            </a:fld>
            <a:endParaRPr lang="en-US" altLang="zh-CN" sz="13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A135F4B3-C00D-FEE0-A332-B9D2E3C219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BD2E10FE-0E7E-687F-4AC7-D40211F82C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1000">
              <a:solidFill>
                <a:srgbClr val="000066"/>
              </a:solidFill>
              <a:latin typeface="Century Schoolbook" panose="020406040505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DB806D0E-6D02-6F7F-C2E9-9559D8F047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FD5BF9B-8DC8-6942-BBCC-7280D6951E80}" type="slidenum">
              <a:rPr lang="en-US" altLang="zh-CN" sz="1300"/>
              <a:pPr>
                <a:spcBef>
                  <a:spcPct val="0"/>
                </a:spcBef>
              </a:pPr>
              <a:t>10</a:t>
            </a:fld>
            <a:endParaRPr lang="en-US" altLang="zh-CN" sz="130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D342F6E6-0AC2-80C5-11C1-51355FF4DB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BC678445-A78C-368C-1281-2ADBC6E9D9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E95A453B-B75C-2B6D-7869-45C7818F32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6830AF7-5704-D342-AC07-6A4529C94DCE}" type="slidenum">
              <a:rPr lang="en-US" altLang="zh-CN" sz="1300"/>
              <a:pPr>
                <a:spcBef>
                  <a:spcPct val="0"/>
                </a:spcBef>
              </a:pPr>
              <a:t>11</a:t>
            </a:fld>
            <a:endParaRPr lang="en-US" altLang="zh-CN" sz="13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9F0B8752-6CC6-35C8-B933-82BCE6C81F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98128FAC-371F-13B8-153A-583D8AC29C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85BAC4-B0FA-46FF-A71A-13D82BF3302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900" dirty="0">
              <a:solidFill>
                <a:srgbClr val="000066"/>
              </a:solidFill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884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FDD2201C-893F-82B9-CF65-7E1CA47D65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B400423-1116-E849-9C99-3573C3FB1C8C}" type="slidenum">
              <a:rPr lang="en-US" altLang="zh-CN" sz="1300"/>
              <a:pPr>
                <a:spcBef>
                  <a:spcPct val="0"/>
                </a:spcBef>
              </a:pPr>
              <a:t>13</a:t>
            </a:fld>
            <a:endParaRPr lang="en-US" altLang="zh-CN" sz="13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E7FD88B6-D788-06F4-1D2A-FA26D882E6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9F99264D-4DF9-252B-AB16-E0D223E994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DFC5EDE9-B07D-7677-E53E-018AD0BFB5B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EEEFF813-AC15-5447-B86B-EFBAB239C9CA}" type="slidenum">
              <a:rPr lang="en-US" altLang="zh-CN" sz="1300" b="0" i="0"/>
              <a:pPr algn="r">
                <a:spcBef>
                  <a:spcPct val="0"/>
                </a:spcBef>
              </a:pPr>
              <a:t>14</a:t>
            </a:fld>
            <a:endParaRPr lang="en-US" altLang="zh-CN" sz="1300" b="0" i="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3D266A67-490E-64EE-56BC-6A66492B7F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BE150A06-0034-B4B4-2A50-BDC7C4A018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8F414D73-D0C2-245A-FC90-54E46E342D2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637B792-5861-AC48-A974-0FE3606AAFD3}" type="slidenum">
              <a:rPr lang="en-US" altLang="zh-CN" sz="1300" b="0" i="0"/>
              <a:pPr algn="r">
                <a:spcBef>
                  <a:spcPct val="0"/>
                </a:spcBef>
              </a:pPr>
              <a:t>15</a:t>
            </a:fld>
            <a:endParaRPr lang="en-US" altLang="zh-CN" sz="1300" b="0" i="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7E8B465D-B5A7-CE6F-8674-89EEF45874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9C7D3B69-EC78-4332-EBB9-C989F92892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F8AB2755-D5C8-5E9D-4837-7A874E9D56B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A8756EAE-EBBD-084A-99D3-BDE3675A4F98}" type="slidenum">
              <a:rPr lang="en-US" altLang="zh-CN" sz="1300" b="0" i="0"/>
              <a:pPr algn="r">
                <a:spcBef>
                  <a:spcPct val="0"/>
                </a:spcBef>
              </a:pPr>
              <a:t>16</a:t>
            </a:fld>
            <a:endParaRPr lang="en-US" altLang="zh-CN" sz="1300" b="0" i="0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6CAC1ED0-DD55-57A6-AF82-48301B224A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CCBE89D7-6111-B67B-97C6-CA1526CB05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BBCFCDA4-22F8-92AA-1CD5-E14918CDECD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5E37F466-E626-EC40-B0A0-743F698C2027}" type="slidenum">
              <a:rPr lang="en-US" altLang="zh-CN" sz="1300" b="0" i="0"/>
              <a:pPr algn="r">
                <a:spcBef>
                  <a:spcPct val="0"/>
                </a:spcBef>
              </a:pPr>
              <a:t>17</a:t>
            </a:fld>
            <a:endParaRPr lang="en-US" altLang="zh-CN" sz="1300" b="0" i="0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1DD987C2-B817-FDDC-39D7-9997323B47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083D1F82-203E-B154-D85A-732DD9C6A6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3F5598D0-66F7-6926-08AF-D00CDBBCB5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618F2AF-AA42-134E-9E76-0EBE310686A6}" type="slidenum">
              <a:rPr lang="en-US" altLang="zh-CN" sz="1300"/>
              <a:pPr>
                <a:spcBef>
                  <a:spcPct val="0"/>
                </a:spcBef>
              </a:pPr>
              <a:t>18</a:t>
            </a:fld>
            <a:endParaRPr lang="en-US" altLang="zh-CN" sz="1300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C5926918-93A6-8240-B1C4-7EBCAD5C76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AC8C1410-5A83-CB17-373B-E1792AA5E6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228AA337-D9D4-027A-F2A1-B68E1A8D38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5D986DC-EC60-C443-9F65-1E30A7015FF1}" type="slidenum">
              <a:rPr lang="en-US" altLang="zh-CN" sz="1300"/>
              <a:pPr>
                <a:spcBef>
                  <a:spcPct val="0"/>
                </a:spcBef>
              </a:pPr>
              <a:t>19</a:t>
            </a:fld>
            <a:endParaRPr lang="en-US" altLang="zh-CN" sz="13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EA4EC887-4A40-58C1-C463-CBBB42E71E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5C1E975B-8B7C-753C-F855-99505A1084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EAF98310-092D-2418-24D9-4F185220FD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8CEDFB5-9F6C-444C-B2CD-A158C32FD590}" type="slidenum">
              <a:rPr lang="en-US" altLang="zh-CN" sz="1300"/>
              <a:pPr>
                <a:spcBef>
                  <a:spcPct val="0"/>
                </a:spcBef>
              </a:pPr>
              <a:t>2</a:t>
            </a:fld>
            <a:endParaRPr lang="en-US" altLang="zh-CN" sz="13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00A51271-4ECA-7680-8CEE-7C36DB720C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E504353E-F1DE-84C1-5663-4F584CE5AD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F8347331-AF1A-586A-8FED-0DB451B9D7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D195D84-4628-624D-BBE4-EB240DD6194F}" type="slidenum">
              <a:rPr lang="en-US" altLang="zh-CN" sz="1300"/>
              <a:pPr>
                <a:spcBef>
                  <a:spcPct val="0"/>
                </a:spcBef>
              </a:pPr>
              <a:t>20</a:t>
            </a:fld>
            <a:endParaRPr lang="en-US" altLang="zh-CN" sz="1300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0B56770F-FC3C-82D9-2185-B7A268E3B3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B195A2B5-1360-0113-033B-D81450F4BF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7ACA29A4-A88F-0AB7-E54A-4F14576DD2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378A17A-9C87-5540-AABF-1BB0FFC1A026}" type="slidenum">
              <a:rPr lang="en-US" altLang="zh-CN" sz="1300"/>
              <a:pPr>
                <a:spcBef>
                  <a:spcPct val="0"/>
                </a:spcBef>
              </a:pPr>
              <a:t>22</a:t>
            </a:fld>
            <a:endParaRPr lang="en-US" altLang="zh-CN" sz="130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A8790D58-978E-D304-9E17-9C1E8A57F5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13953B3A-419C-55D9-0F6F-D010CC5CC0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B912BFAA-D355-9F0B-4688-28568CE122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21DDBDB-A7DF-E640-B68D-D1AF90103F48}" type="slidenum">
              <a:rPr lang="en-US" altLang="zh-CN" sz="1300"/>
              <a:pPr>
                <a:spcBef>
                  <a:spcPct val="0"/>
                </a:spcBef>
              </a:pPr>
              <a:t>3</a:t>
            </a:fld>
            <a:endParaRPr lang="en-US" altLang="zh-CN" sz="13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CC4873FE-DFD4-95C6-740D-9AEB95259C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97DCBC76-5C6F-8BB0-9710-3659489223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0CBB0BEC-0E70-32B8-D7D0-65A3C7C5AA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A1A8DE6-1790-FE42-B460-7EF542C582EA}" type="slidenum">
              <a:rPr lang="en-US" altLang="zh-CN" sz="1300"/>
              <a:pPr>
                <a:spcBef>
                  <a:spcPct val="0"/>
                </a:spcBef>
              </a:pPr>
              <a:t>4</a:t>
            </a:fld>
            <a:endParaRPr lang="en-US" altLang="zh-CN" sz="13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AC9A3A35-AA21-C904-E23A-48B107D021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C68E363A-1861-168C-FB95-B5459E9AC1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CF52D4F3-4147-E468-8C91-4393603C6E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6A3555D-14FC-D44F-84AB-1F9E9CF20AC1}" type="slidenum">
              <a:rPr lang="en-US" altLang="zh-CN" sz="1300"/>
              <a:pPr>
                <a:spcBef>
                  <a:spcPct val="0"/>
                </a:spcBef>
              </a:pPr>
              <a:t>5</a:t>
            </a:fld>
            <a:endParaRPr lang="en-US" altLang="zh-CN" sz="13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E577FB0E-2C1D-2527-8335-A2562C8C39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0A64DA73-286A-785F-0CE4-93D29A8479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F3A0FAFB-9F40-585C-AD9D-8B23BF0105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E75E195-9957-C446-8361-7C9E9B79912F}" type="slidenum">
              <a:rPr lang="en-US" altLang="zh-CN" sz="1300"/>
              <a:pPr>
                <a:spcBef>
                  <a:spcPct val="0"/>
                </a:spcBef>
              </a:pPr>
              <a:t>6</a:t>
            </a:fld>
            <a:endParaRPr lang="en-US" altLang="zh-CN" sz="130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0D9D322F-BD21-D690-A375-A682F12FC9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4A90112D-B69C-F7AD-EC0A-1A740E3BDC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05AEEB2-BCEA-81C4-9B1A-0E49FFA08A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F008981-4478-B74E-BEC0-BFC6E319EB5A}" type="slidenum">
              <a:rPr lang="en-US" altLang="zh-CN" sz="1300"/>
              <a:pPr>
                <a:spcBef>
                  <a:spcPct val="0"/>
                </a:spcBef>
              </a:pPr>
              <a:t>7</a:t>
            </a:fld>
            <a:endParaRPr lang="en-US" altLang="zh-CN" sz="13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F5E165A5-8641-E3FB-1465-3BA7AE69D2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ADBD61B4-C26A-D575-3883-FE58D6DC21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B81099D7-BF96-77C9-224D-ADB15CB3E4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698E795-9311-3946-AA9E-D5B5224CFCCE}" type="slidenum">
              <a:rPr lang="en-US" altLang="zh-CN" sz="1300"/>
              <a:pPr>
                <a:spcBef>
                  <a:spcPct val="0"/>
                </a:spcBef>
              </a:pPr>
              <a:t>8</a:t>
            </a:fld>
            <a:endParaRPr lang="en-US" altLang="zh-CN" sz="13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7C66D81E-1125-EB7B-672F-C4086600C1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A05DF8A8-0324-BE09-3B5B-6F7FAD3A5C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BD29B81B-6DA4-7F38-45F1-3E1E6359E2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618F9DD-94FA-934B-90DC-A1C39BD9C6F3}" type="slidenum">
              <a:rPr lang="en-US" altLang="zh-CN" sz="1300"/>
              <a:pPr>
                <a:spcBef>
                  <a:spcPct val="0"/>
                </a:spcBef>
              </a:pPr>
              <a:t>9</a:t>
            </a:fld>
            <a:endParaRPr lang="en-US" altLang="zh-CN" sz="130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82D52191-6CAD-54BD-4B2D-7B6C946E40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50DB3227-26A9-67CB-B2F8-DD2427E9E1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16C5C-70C6-38B9-3E69-B919F82BAC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E4A486-F5B5-CFAD-0B51-C798E0832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895F4-92D2-274D-B449-BCA878AFD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66E4B-5E41-92C7-0BDC-3564DCC8F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8698F-3461-61BD-F55F-936F78E69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1CD17-8616-2843-876A-C205DB7424CA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06869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1B24D-BBFC-A01E-B426-E6E78AAE7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328266-CE14-C553-45BC-D2E7783430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E7CFA-B48E-E549-7C1A-CCEAEEBCD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2E752-EEE0-7E08-3AA6-16F9F0C30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E0E72-36F1-51B5-DF0E-212150068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54451-B979-414B-A415-BEC7AAFC190F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19158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4B4738-F301-C866-0B02-AA1DF927E6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1B457E-8BFF-E95B-C427-8B57C65280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78813-82A0-0708-5C7B-03911F3A6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80FED-C638-D8BF-D1D4-8F7A86944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AA06B-D3B1-1F67-6688-77909E21D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9138-39DC-C24F-9FAD-377D0EC3F40D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1595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6402B-5BC4-AA2A-90CF-0AD22B78C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755B1-62F0-4E69-ED60-10CB185E29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476BD-8917-9376-C1DC-8DE12306A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160AC-2C6B-0ABD-2876-AA113EDA0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4B767-7816-9BC5-F0B2-330A4341B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CA9B-22D9-EB44-B503-C94F925A1245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6571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29BE0-461C-E5D5-B34A-FD22FC2D1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03A2AE-0A47-6C8C-36A2-C18750DCF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CA4FB-1BC1-88EF-0CBB-9CBEDA89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D23B9-BEFC-278D-0CC2-629035719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88CDE-4EFE-158D-CDFE-5505A0F39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B20D5-CB97-2A4D-B9A7-BB09601FB28A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94789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6A4F4-6C00-5DD7-A2FA-3FA4FF723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A29A9-AF50-E25B-B6BE-80C1EA92B1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7C980-C238-4BF9-726C-77D80B05B6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134433-4CFB-5E55-B5D4-A8021101A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2A84C-ADD1-2DE9-9C75-BBBD0D71E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19C11E-B68E-CF4A-EA3D-23E621D49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86A3-6C3D-664F-86A2-53372160A89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82355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C7D7E-FF71-1E72-D370-E422BB64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63F89-CF72-08B8-1040-DB3DD26B4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EBA5A2-639F-B2FE-7395-81BF9F9E7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F0C202-096D-AED5-2727-38AFA6C51C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55F517-FD32-048B-72A8-FEB0CEDA1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CB96F2-E76E-15B2-1FE4-00B16245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AFF4C9-A2AF-9FA0-BFD0-EF8A991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1604-C6DB-E62C-0E11-62F67AEA1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332F-C6F8-B048-B657-A58C7AF639A8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47937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4EA12-538C-2EED-9229-257DA6D0C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DEABA-A9E4-7BC3-0E2D-F413C32B6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4B536A-43FA-FE95-105B-0CF658B1D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2D6859-9E5D-05B3-EF6E-5F39B3523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44FB0-8F22-3B4B-9578-9D96ADF9583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99339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D0F7D6-8282-F3F1-2235-D22E6437A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22E2A0-DBBA-B1AF-9CBB-F42A820C7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FCCDD-0CE8-1622-3F21-3560A9C5A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7CA4B-EEC1-044C-85FC-AC771C9E4DAC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15801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E659F-AA6B-F17D-1B18-7347FABAD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99E73-28CE-FE8F-905D-09056AD6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C908F1-B7F6-9C4F-1CF9-BD00F1A7A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58EADB-579E-C466-A93F-66A046FA5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F38641-F9B4-0843-BBE5-79C24446C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4F739-0EEE-3086-C725-0104BA27B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054-2E04-4F4E-9CE3-CA8FB6F011B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41352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7FEAE-93EE-E1D0-DC36-CFA4B2C5D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5CB8ED-A71B-974C-9B94-15ACAD76A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8DC56-74BA-4C8E-FECB-317F3D3B7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6CB54-4BD7-EC43-2510-CF23234E3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AE54B-C1EC-162B-0613-15A2B116B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4031DA-C0EF-22CB-6C07-2DA987FD3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9F3F-B267-7C46-AEC9-5138AE10C783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77456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B24565-7BD3-DA63-2B8C-0AD4A146A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1C90EB-697A-08AF-853A-C6D7D5C2C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778ED-99EA-33F2-3D63-6DDDD88690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3DDB0-2F7F-1193-97A0-E54A94EF9C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8C1FC-DABA-4EC6-59EF-B3684FBA0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53414-2409-7040-95FF-51C3F1A2F6F1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2326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4" r:id="rId1"/>
    <p:sldLayoutId id="2147484655" r:id="rId2"/>
    <p:sldLayoutId id="2147484656" r:id="rId3"/>
    <p:sldLayoutId id="2147484657" r:id="rId4"/>
    <p:sldLayoutId id="2147484658" r:id="rId5"/>
    <p:sldLayoutId id="2147484659" r:id="rId6"/>
    <p:sldLayoutId id="2147484660" r:id="rId7"/>
    <p:sldLayoutId id="2147484661" r:id="rId8"/>
    <p:sldLayoutId id="2147484662" r:id="rId9"/>
    <p:sldLayoutId id="2147484663" r:id="rId10"/>
    <p:sldLayoutId id="2147484664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10.pn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5" Type="http://schemas.openxmlformats.org/officeDocument/2006/relationships/image" Target="../media/image60.jpeg"/><Relationship Id="rId10" Type="http://schemas.openxmlformats.org/officeDocument/2006/relationships/image" Target="../media/image55.jpeg"/><Relationship Id="rId4" Type="http://schemas.openxmlformats.org/officeDocument/2006/relationships/image" Target="../media/image29.jpe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2.tiff"/><Relationship Id="rId4" Type="http://schemas.openxmlformats.org/officeDocument/2006/relationships/image" Target="../media/image6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jpeg"/><Relationship Id="rId18" Type="http://schemas.openxmlformats.org/officeDocument/2006/relationships/image" Target="../media/image92.pn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17" Type="http://schemas.openxmlformats.org/officeDocument/2006/relationships/image" Target="../media/image9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5" Type="http://schemas.openxmlformats.org/officeDocument/2006/relationships/image" Target="../media/image89.jpeg"/><Relationship Id="rId10" Type="http://schemas.openxmlformats.org/officeDocument/2006/relationships/image" Target="../media/image84.jpeg"/><Relationship Id="rId19" Type="http://schemas.openxmlformats.org/officeDocument/2006/relationships/image" Target="../media/image10.png"/><Relationship Id="rId4" Type="http://schemas.openxmlformats.org/officeDocument/2006/relationships/image" Target="../media/image78.jpeg"/><Relationship Id="rId9" Type="http://schemas.openxmlformats.org/officeDocument/2006/relationships/image" Target="../media/image83.jpeg"/><Relationship Id="rId14" Type="http://schemas.openxmlformats.org/officeDocument/2006/relationships/image" Target="../media/image8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jpeg"/><Relationship Id="rId18" Type="http://schemas.openxmlformats.org/officeDocument/2006/relationships/image" Target="../media/image107.jpeg"/><Relationship Id="rId3" Type="http://schemas.openxmlformats.org/officeDocument/2006/relationships/image" Target="../media/image10.png"/><Relationship Id="rId7" Type="http://schemas.openxmlformats.org/officeDocument/2006/relationships/image" Target="../media/image96.png"/><Relationship Id="rId12" Type="http://schemas.openxmlformats.org/officeDocument/2006/relationships/image" Target="../media/image101.jpeg"/><Relationship Id="rId17" Type="http://schemas.openxmlformats.org/officeDocument/2006/relationships/image" Target="../media/image106.jpe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5" Type="http://schemas.openxmlformats.org/officeDocument/2006/relationships/image" Target="../media/image104.jpeg"/><Relationship Id="rId10" Type="http://schemas.openxmlformats.org/officeDocument/2006/relationships/image" Target="../media/image99.jpeg"/><Relationship Id="rId4" Type="http://schemas.openxmlformats.org/officeDocument/2006/relationships/image" Target="../media/image93.png"/><Relationship Id="rId9" Type="http://schemas.openxmlformats.org/officeDocument/2006/relationships/image" Target="../media/image98.jpeg"/><Relationship Id="rId14" Type="http://schemas.openxmlformats.org/officeDocument/2006/relationships/image" Target="../media/image10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17.jpeg"/><Relationship Id="rId18" Type="http://schemas.openxmlformats.org/officeDocument/2006/relationships/image" Target="../media/image122.jpe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6.jpeg"/><Relationship Id="rId17" Type="http://schemas.openxmlformats.org/officeDocument/2006/relationships/image" Target="../media/image121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11" Type="http://schemas.openxmlformats.org/officeDocument/2006/relationships/image" Target="../media/image115.jpeg"/><Relationship Id="rId5" Type="http://schemas.openxmlformats.org/officeDocument/2006/relationships/image" Target="../media/image110.png"/><Relationship Id="rId15" Type="http://schemas.openxmlformats.org/officeDocument/2006/relationships/image" Target="../media/image119.jpeg"/><Relationship Id="rId10" Type="http://schemas.openxmlformats.org/officeDocument/2006/relationships/image" Target="../media/image114.jpeg"/><Relationship Id="rId4" Type="http://schemas.openxmlformats.org/officeDocument/2006/relationships/image" Target="../media/image109.png"/><Relationship Id="rId9" Type="http://schemas.openxmlformats.org/officeDocument/2006/relationships/image" Target="../media/image113.png"/><Relationship Id="rId14" Type="http://schemas.openxmlformats.org/officeDocument/2006/relationships/image" Target="../media/image11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jpe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30.png"/><Relationship Id="rId7" Type="http://schemas.openxmlformats.org/officeDocument/2006/relationships/image" Target="../media/image22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10.png"/><Relationship Id="rId5" Type="http://schemas.openxmlformats.org/officeDocument/2006/relationships/image" Target="../media/image27.jpeg"/><Relationship Id="rId10" Type="http://schemas.openxmlformats.org/officeDocument/2006/relationships/image" Target="../media/image20.png"/><Relationship Id="rId4" Type="http://schemas.openxmlformats.org/officeDocument/2006/relationships/image" Target="../media/image21.jpeg"/><Relationship Id="rId9" Type="http://schemas.openxmlformats.org/officeDocument/2006/relationships/image" Target="../media/image1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18" Type="http://schemas.openxmlformats.org/officeDocument/2006/relationships/image" Target="../media/image2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17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0.pn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pn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19" Type="http://schemas.openxmlformats.org/officeDocument/2006/relationships/image" Target="../media/image28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4" name="Rectangle 36">
            <a:extLst>
              <a:ext uri="{FF2B5EF4-FFF2-40B4-BE49-F238E27FC236}">
                <a16:creationId xmlns:a16="http://schemas.microsoft.com/office/drawing/2014/main" id="{77EB5844-BC0D-A6D8-67C7-ABF4A02B5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953000"/>
            <a:ext cx="8382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20000"/>
              </a:spcBef>
              <a:buClrTx/>
              <a:buSzTx/>
              <a:buFontTx/>
              <a:buNone/>
            </a:pPr>
            <a:r>
              <a:rPr lang="en-US" altLang="zh-CN" sz="2400" dirty="0">
                <a:latin typeface="Arial" panose="020B0604020202020204" pitchFamily="34" charset="0"/>
                <a:ea typeface="宋体" panose="02010600030101010101" pitchFamily="2" charset="-122"/>
              </a:rPr>
              <a:t>Precision Machined Parts • Forging • Assemblies  </a:t>
            </a:r>
          </a:p>
          <a:p>
            <a:pPr algn="ctr">
              <a:spcBef>
                <a:spcPct val="20000"/>
              </a:spcBef>
              <a:buClrTx/>
              <a:buSzTx/>
              <a:buFontTx/>
              <a:buNone/>
            </a:pPr>
            <a:r>
              <a:rPr lang="en-US" altLang="zh-CN" sz="2400" dirty="0">
                <a:latin typeface="Arial" panose="020B0604020202020204" pitchFamily="34" charset="0"/>
                <a:ea typeface="宋体" panose="02010600030101010101" pitchFamily="2" charset="-122"/>
              </a:rPr>
              <a:t>Custom Engineered Solutions</a:t>
            </a:r>
          </a:p>
        </p:txBody>
      </p:sp>
      <p:sp>
        <p:nvSpPr>
          <p:cNvPr id="8225" name="Slide Number Placeholder 37">
            <a:extLst>
              <a:ext uri="{FF2B5EF4-FFF2-40B4-BE49-F238E27FC236}">
                <a16:creationId xmlns:a16="http://schemas.microsoft.com/office/drawing/2014/main" id="{617FC082-1861-A2EF-EC33-5032422F7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-18221" y="6406736"/>
            <a:ext cx="457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133B4B8-6C52-594E-9226-746687C92206}" type="slidenum">
              <a:rPr lang="en-US" altLang="zh-CN" sz="1000">
                <a:solidFill>
                  <a:srgbClr val="A7A399"/>
                </a:solidFill>
                <a:latin typeface="Angi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n-US" altLang="zh-CN" sz="1000">
              <a:solidFill>
                <a:srgbClr val="A7A399"/>
              </a:solidFill>
              <a:latin typeface="Angie"/>
            </a:endParaRPr>
          </a:p>
        </p:txBody>
      </p:sp>
      <p:sp>
        <p:nvSpPr>
          <p:cNvPr id="8226" name="Rectangle 36">
            <a:extLst>
              <a:ext uri="{FF2B5EF4-FFF2-40B4-BE49-F238E27FC236}">
                <a16:creationId xmlns:a16="http://schemas.microsoft.com/office/drawing/2014/main" id="{DDE124BD-CFD3-A762-6616-63C033751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295400"/>
            <a:ext cx="8077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20000"/>
              </a:spcBef>
              <a:buClrTx/>
              <a:buSzTx/>
              <a:buFontTx/>
              <a:buNone/>
            </a:pPr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</a:rPr>
              <a:t>A  Professional Power Tool Core Components Manufacturer </a:t>
            </a:r>
          </a:p>
        </p:txBody>
      </p:sp>
      <p:pic>
        <p:nvPicPr>
          <p:cNvPr id="8227" name="图片 2">
            <a:extLst>
              <a:ext uri="{FF2B5EF4-FFF2-40B4-BE49-F238E27FC236}">
                <a16:creationId xmlns:a16="http://schemas.microsoft.com/office/drawing/2014/main" id="{4DCCDBC6-2989-558E-790A-E10A000A6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6" t="41309" r="43642" b="22531"/>
          <a:stretch>
            <a:fillRect/>
          </a:stretch>
        </p:blipFill>
        <p:spPr bwMode="auto">
          <a:xfrm>
            <a:off x="438979" y="2286000"/>
            <a:ext cx="1447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30" name="图片 1">
            <a:extLst>
              <a:ext uri="{FF2B5EF4-FFF2-40B4-BE49-F238E27FC236}">
                <a16:creationId xmlns:a16="http://schemas.microsoft.com/office/drawing/2014/main" id="{F177DBC9-3E62-A73E-557E-86637E8A5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6" t="31461" r="18956" b="35612"/>
          <a:stretch>
            <a:fillRect/>
          </a:stretch>
        </p:blipFill>
        <p:spPr bwMode="auto">
          <a:xfrm>
            <a:off x="1905000" y="2286000"/>
            <a:ext cx="5384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A44527-BB36-3EEA-724E-84B6FF3D54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0043" y="2276069"/>
            <a:ext cx="1436757" cy="19149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472204-87B5-5708-7905-AC1A588898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5926" y="167789"/>
            <a:ext cx="5333204" cy="84982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CBDAFA2-9B42-808E-7407-277BAF3E31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78" y="168274"/>
            <a:ext cx="2331720" cy="841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481F77-2734-C35F-0E87-5217A45C6B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0198" y="168273"/>
            <a:ext cx="1059041" cy="841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809653-AFA4-3A14-3BA3-A5CC14087C2A}"/>
              </a:ext>
            </a:extLst>
          </p:cNvPr>
          <p:cNvSpPr txBox="1"/>
          <p:nvPr/>
        </p:nvSpPr>
        <p:spPr>
          <a:xfrm>
            <a:off x="2796782" y="424001"/>
            <a:ext cx="7940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23 yrs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Line 39">
            <a:extLst>
              <a:ext uri="{FF2B5EF4-FFF2-40B4-BE49-F238E27FC236}">
                <a16:creationId xmlns:a16="http://schemas.microsoft.com/office/drawing/2014/main" id="{11A27840-ADF5-4F86-A34E-A514218317F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838200"/>
            <a:ext cx="8839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ie" pitchFamily="2" charset="0"/>
              <a:cs typeface="+mn-cs"/>
            </a:endParaRPr>
          </a:p>
        </p:txBody>
      </p:sp>
      <p:sp>
        <p:nvSpPr>
          <p:cNvPr id="2100" name="Line 52">
            <a:extLst>
              <a:ext uri="{FF2B5EF4-FFF2-40B4-BE49-F238E27FC236}">
                <a16:creationId xmlns:a16="http://schemas.microsoft.com/office/drawing/2014/main" id="{47019433-9AED-406F-B40F-95511729CD3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6781800"/>
            <a:ext cx="8839200" cy="0"/>
          </a:xfrm>
          <a:prstGeom prst="line">
            <a:avLst/>
          </a:prstGeom>
          <a:noFill/>
          <a:ln w="9525">
            <a:solidFill>
              <a:srgbClr val="DDDDD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ie" pitchFamily="2" charset="0"/>
              <a:cs typeface="+mn-cs"/>
            </a:endParaRPr>
          </a:p>
        </p:txBody>
      </p:sp>
      <p:sp>
        <p:nvSpPr>
          <p:cNvPr id="5150" name="TextBox 31">
            <a:extLst>
              <a:ext uri="{FF2B5EF4-FFF2-40B4-BE49-F238E27FC236}">
                <a16:creationId xmlns:a16="http://schemas.microsoft.com/office/drawing/2014/main" id="{7E0C4AEA-640C-42D6-8570-3200F20F7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217" y="217487"/>
            <a:ext cx="868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3600" i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ea typeface="宋体" pitchFamily="2" charset="-122"/>
              </a:rPr>
              <a:t> </a:t>
            </a:r>
            <a:r>
              <a:rPr lang="en-US" altLang="zh-CN" sz="36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FORTIS Group </a:t>
            </a:r>
            <a:r>
              <a:rPr lang="en-US" altLang="zh-CN" sz="3600" i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ea typeface="宋体" pitchFamily="2" charset="-122"/>
              </a:rPr>
              <a:t>- N</a:t>
            </a:r>
            <a:r>
              <a:rPr lang="en-US" altLang="zh-CN" sz="3600" i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ingbo</a:t>
            </a:r>
            <a:endParaRPr lang="en-US" altLang="zh-CN" sz="3600" i="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26647" name="TextBox 43">
            <a:extLst>
              <a:ext uri="{FF2B5EF4-FFF2-40B4-BE49-F238E27FC236}">
                <a16:creationId xmlns:a16="http://schemas.microsoft.com/office/drawing/2014/main" id="{546026A3-7C82-594E-891B-950248E92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90600"/>
            <a:ext cx="5181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200" i="0" dirty="0">
                <a:latin typeface="Calibri" panose="020F0502020204030204" pitchFamily="34" charset="0"/>
                <a:ea typeface="宋体" panose="02010600030101010101" pitchFamily="2" charset="-122"/>
              </a:rPr>
              <a:t>Precision Machining Operation</a:t>
            </a:r>
          </a:p>
        </p:txBody>
      </p:sp>
      <p:sp>
        <p:nvSpPr>
          <p:cNvPr id="26648" name="Slide Number Placeholder 41">
            <a:extLst>
              <a:ext uri="{FF2B5EF4-FFF2-40B4-BE49-F238E27FC236}">
                <a16:creationId xmlns:a16="http://schemas.microsoft.com/office/drawing/2014/main" id="{58C53FE6-032B-9F56-7854-705278EB5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0" y="6492875"/>
            <a:ext cx="457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43BC7B3-606F-6844-8935-AB464FB738B2}" type="slidenum">
              <a:rPr lang="en-US" altLang="zh-CN" sz="1000">
                <a:solidFill>
                  <a:srgbClr val="A7A399"/>
                </a:solidFill>
                <a:latin typeface="Angi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n-US" altLang="zh-CN" sz="1000">
              <a:solidFill>
                <a:srgbClr val="A7A399"/>
              </a:solidFill>
              <a:latin typeface="Angie"/>
            </a:endParaRPr>
          </a:p>
        </p:txBody>
      </p:sp>
      <p:pic>
        <p:nvPicPr>
          <p:cNvPr id="26650" name="Picture 3">
            <a:extLst>
              <a:ext uri="{FF2B5EF4-FFF2-40B4-BE49-F238E27FC236}">
                <a16:creationId xmlns:a16="http://schemas.microsoft.com/office/drawing/2014/main" id="{DB1D2EA2-6374-A7B8-7775-4214B54B8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1371600"/>
            <a:ext cx="2719387" cy="2057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51" name="Picture 3">
            <a:extLst>
              <a:ext uri="{FF2B5EF4-FFF2-40B4-BE49-F238E27FC236}">
                <a16:creationId xmlns:a16="http://schemas.microsoft.com/office/drawing/2014/main" id="{33DF804B-F065-613D-4230-C5F9CBA57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371600"/>
            <a:ext cx="2743200" cy="2057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52" name="Picture 2">
            <a:extLst>
              <a:ext uri="{FF2B5EF4-FFF2-40B4-BE49-F238E27FC236}">
                <a16:creationId xmlns:a16="http://schemas.microsoft.com/office/drawing/2014/main" id="{4B383739-81F2-4DB3-22E8-296CB6A68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7" t="41667" r="11568" b="27083"/>
          <a:stretch>
            <a:fillRect/>
          </a:stretch>
        </p:blipFill>
        <p:spPr bwMode="auto">
          <a:xfrm>
            <a:off x="3276600" y="3810000"/>
            <a:ext cx="2743200" cy="2057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53" name="Picture 3">
            <a:extLst>
              <a:ext uri="{FF2B5EF4-FFF2-40B4-BE49-F238E27FC236}">
                <a16:creationId xmlns:a16="http://schemas.microsoft.com/office/drawing/2014/main" id="{8F1C76F0-E07D-1E6E-BC69-B5383D7F9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0" t="21875" r="64641" b="47029"/>
          <a:stretch>
            <a:fillRect/>
          </a:stretch>
        </p:blipFill>
        <p:spPr bwMode="auto">
          <a:xfrm>
            <a:off x="304800" y="3810000"/>
            <a:ext cx="2743200" cy="2057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54" name="Picture 4">
            <a:extLst>
              <a:ext uri="{FF2B5EF4-FFF2-40B4-BE49-F238E27FC236}">
                <a16:creationId xmlns:a16="http://schemas.microsoft.com/office/drawing/2014/main" id="{8ACB587C-94AF-9BD2-16CD-888A57871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3" t="6250" r="15666" b="12500"/>
          <a:stretch>
            <a:fillRect/>
          </a:stretch>
        </p:blipFill>
        <p:spPr bwMode="auto">
          <a:xfrm>
            <a:off x="6248400" y="3810000"/>
            <a:ext cx="2743200" cy="2057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55" name="Picture 5">
            <a:extLst>
              <a:ext uri="{FF2B5EF4-FFF2-40B4-BE49-F238E27FC236}">
                <a16:creationId xmlns:a16="http://schemas.microsoft.com/office/drawing/2014/main" id="{C4F46E8F-8F7D-B9D0-06AA-042DA25A5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9" t="6250" r="16837" b="12500"/>
          <a:stretch>
            <a:fillRect/>
          </a:stretch>
        </p:blipFill>
        <p:spPr bwMode="auto">
          <a:xfrm>
            <a:off x="6248400" y="1371600"/>
            <a:ext cx="2743200" cy="2041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56" name="Picture 1" descr="signature_1829130027">
            <a:extLst>
              <a:ext uri="{FF2B5EF4-FFF2-40B4-BE49-F238E27FC236}">
                <a16:creationId xmlns:a16="http://schemas.microsoft.com/office/drawing/2014/main" id="{CE985894-4112-31C2-3C1D-A1AE6E3D9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6400800"/>
            <a:ext cx="14478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Line 39">
            <a:extLst>
              <a:ext uri="{FF2B5EF4-FFF2-40B4-BE49-F238E27FC236}">
                <a16:creationId xmlns:a16="http://schemas.microsoft.com/office/drawing/2014/main" id="{C7594998-A445-433E-A953-2C6B6D1223E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838200"/>
            <a:ext cx="8839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ie" pitchFamily="2" charset="0"/>
              <a:cs typeface="+mn-cs"/>
            </a:endParaRPr>
          </a:p>
        </p:txBody>
      </p:sp>
      <p:sp>
        <p:nvSpPr>
          <p:cNvPr id="28701" name="Slide Number Placeholder 32">
            <a:extLst>
              <a:ext uri="{FF2B5EF4-FFF2-40B4-BE49-F238E27FC236}">
                <a16:creationId xmlns:a16="http://schemas.microsoft.com/office/drawing/2014/main" id="{0ACEAF55-3D3E-743E-7166-1580F1050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0" y="6492875"/>
            <a:ext cx="457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01C7AA9-56FC-1C46-BEA4-57BF0D19E383}" type="slidenum">
              <a:rPr lang="en-US" altLang="zh-CN" sz="1000">
                <a:solidFill>
                  <a:srgbClr val="A7A399"/>
                </a:solidFill>
                <a:latin typeface="Angi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US" altLang="zh-CN" sz="1000">
              <a:solidFill>
                <a:srgbClr val="A7A399"/>
              </a:solidFill>
              <a:latin typeface="Angie"/>
            </a:endParaRPr>
          </a:p>
        </p:txBody>
      </p:sp>
      <p:pic>
        <p:nvPicPr>
          <p:cNvPr id="28702" name="Picture 1" descr="signature_1829130027">
            <a:extLst>
              <a:ext uri="{FF2B5EF4-FFF2-40B4-BE49-F238E27FC236}">
                <a16:creationId xmlns:a16="http://schemas.microsoft.com/office/drawing/2014/main" id="{C80A0727-1B53-7F80-79E3-66D275A42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6477000"/>
            <a:ext cx="14478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3" name="图片 2">
            <a:extLst>
              <a:ext uri="{FF2B5EF4-FFF2-40B4-BE49-F238E27FC236}">
                <a16:creationId xmlns:a16="http://schemas.microsoft.com/office/drawing/2014/main" id="{D87A7DC4-DE53-CEC6-289E-8B1A516943A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2133600" cy="1600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04" name="图片 4">
            <a:extLst>
              <a:ext uri="{FF2B5EF4-FFF2-40B4-BE49-F238E27FC236}">
                <a16:creationId xmlns:a16="http://schemas.microsoft.com/office/drawing/2014/main" id="{A31DD86A-3FFB-CEC9-EBFE-9DEE98E617C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95800"/>
            <a:ext cx="2133600" cy="1600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05" name="图片 12">
            <a:extLst>
              <a:ext uri="{FF2B5EF4-FFF2-40B4-BE49-F238E27FC236}">
                <a16:creationId xmlns:a16="http://schemas.microsoft.com/office/drawing/2014/main" id="{4A3F27A6-52E0-8F64-C365-7F6FD36E7F5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43200"/>
            <a:ext cx="2133600" cy="1600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06" name="图片 14">
            <a:extLst>
              <a:ext uri="{FF2B5EF4-FFF2-40B4-BE49-F238E27FC236}">
                <a16:creationId xmlns:a16="http://schemas.microsoft.com/office/drawing/2014/main" id="{F628EB8B-A49D-619D-A05F-398C21AB4DB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495800"/>
            <a:ext cx="2132013" cy="1600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07" name="图片 16">
            <a:extLst>
              <a:ext uri="{FF2B5EF4-FFF2-40B4-BE49-F238E27FC236}">
                <a16:creationId xmlns:a16="http://schemas.microsoft.com/office/drawing/2014/main" id="{53491FA9-6063-1C57-0B78-60DC5A92C0A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495800"/>
            <a:ext cx="2133600" cy="1600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08" name="图片 18">
            <a:extLst>
              <a:ext uri="{FF2B5EF4-FFF2-40B4-BE49-F238E27FC236}">
                <a16:creationId xmlns:a16="http://schemas.microsoft.com/office/drawing/2014/main" id="{F0641496-0E28-0B8B-B563-6288D4A7EAF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495800"/>
            <a:ext cx="2133600" cy="1600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09" name="图片 20">
            <a:extLst>
              <a:ext uri="{FF2B5EF4-FFF2-40B4-BE49-F238E27FC236}">
                <a16:creationId xmlns:a16="http://schemas.microsoft.com/office/drawing/2014/main" id="{55AD6B28-F9BE-8B62-9F00-B01153BB37F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0600"/>
            <a:ext cx="2133600" cy="1600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10" name="图片 22">
            <a:extLst>
              <a:ext uri="{FF2B5EF4-FFF2-40B4-BE49-F238E27FC236}">
                <a16:creationId xmlns:a16="http://schemas.microsoft.com/office/drawing/2014/main" id="{580C2510-2774-AB4B-9D38-3E8DF8C2CB1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990599"/>
            <a:ext cx="2133600" cy="1600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11" name="图片 24">
            <a:extLst>
              <a:ext uri="{FF2B5EF4-FFF2-40B4-BE49-F238E27FC236}">
                <a16:creationId xmlns:a16="http://schemas.microsoft.com/office/drawing/2014/main" id="{C31D57E6-4182-F566-985D-4991D58B3D6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743200"/>
            <a:ext cx="2133600" cy="1600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12" name="图片 26">
            <a:extLst>
              <a:ext uri="{FF2B5EF4-FFF2-40B4-BE49-F238E27FC236}">
                <a16:creationId xmlns:a16="http://schemas.microsoft.com/office/drawing/2014/main" id="{501A7FD0-CBCA-ED50-961F-D020DBDA1C9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751138"/>
            <a:ext cx="2133600" cy="1600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13" name="图片 2048">
            <a:extLst>
              <a:ext uri="{FF2B5EF4-FFF2-40B4-BE49-F238E27FC236}">
                <a16:creationId xmlns:a16="http://schemas.microsoft.com/office/drawing/2014/main" id="{194E15CC-460B-5542-2686-B4AAE429623D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43200"/>
            <a:ext cx="2133600" cy="1600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31">
            <a:extLst>
              <a:ext uri="{FF2B5EF4-FFF2-40B4-BE49-F238E27FC236}">
                <a16:creationId xmlns:a16="http://schemas.microsoft.com/office/drawing/2014/main" id="{C3837700-77C9-4845-A813-91B48B64A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258418"/>
            <a:ext cx="868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3600" i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ea typeface="宋体" pitchFamily="2" charset="-122"/>
              </a:rPr>
              <a:t> </a:t>
            </a:r>
            <a:r>
              <a:rPr lang="en-US" altLang="zh-CN" sz="36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FORTIS Group </a:t>
            </a:r>
            <a:r>
              <a:rPr lang="en-US" altLang="zh-CN" sz="3600" i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ea typeface="宋体" pitchFamily="2" charset="-122"/>
              </a:rPr>
              <a:t>- Nantong</a:t>
            </a:r>
          </a:p>
        </p:txBody>
      </p:sp>
      <p:pic>
        <p:nvPicPr>
          <p:cNvPr id="28715" name="图片 2074">
            <a:extLst>
              <a:ext uri="{FF2B5EF4-FFF2-40B4-BE49-F238E27FC236}">
                <a16:creationId xmlns:a16="http://schemas.microsoft.com/office/drawing/2014/main" id="{931EE080-7CDF-16C1-1EDA-6C0A1F9AC3B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90600"/>
            <a:ext cx="2133600" cy="1600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4DE618-9460-0F4F-8D04-A8F524D23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8396" y="568564"/>
            <a:ext cx="5176486" cy="816675"/>
          </a:xfrm>
          <a:prstGeom prst="rect">
            <a:avLst/>
          </a:prstGeom>
        </p:spPr>
      </p:pic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457200" cy="365125"/>
          </a:xfrm>
        </p:spPr>
        <p:txBody>
          <a:bodyPr/>
          <a:lstStyle/>
          <a:p>
            <a:pPr>
              <a:defRPr/>
            </a:pPr>
            <a:fld id="{1AAA8CAC-1694-4519-A2C7-F7AC6045A1A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FF481A4-0467-6748-A7E5-CA0F5533CFCA}"/>
              </a:ext>
            </a:extLst>
          </p:cNvPr>
          <p:cNvSpPr txBox="1"/>
          <p:nvPr/>
        </p:nvSpPr>
        <p:spPr>
          <a:xfrm>
            <a:off x="141164" y="1678640"/>
            <a:ext cx="886167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Agreement signed by SB&amp;D and Fortis Group on June 11, 2021</a:t>
            </a:r>
          </a:p>
          <a:p>
            <a:pPr algn="ctr"/>
            <a:endParaRPr lang="en-US" sz="1400" i="0" dirty="0">
              <a:solidFill>
                <a:schemeClr val="tx1"/>
              </a:solidFill>
            </a:endParaRPr>
          </a:p>
          <a:p>
            <a:pPr algn="ctr"/>
            <a:r>
              <a:rPr lang="en-US" sz="2400" i="0" dirty="0">
                <a:solidFill>
                  <a:schemeClr val="tx1"/>
                </a:solidFill>
              </a:rPr>
              <a:t>TO ESTABLISH A NORTH AMERICAN </a:t>
            </a:r>
          </a:p>
          <a:p>
            <a:pPr algn="ctr">
              <a:spcAft>
                <a:spcPts val="600"/>
              </a:spcAft>
            </a:pPr>
            <a:r>
              <a:rPr lang="en-US" sz="2400" i="0" dirty="0">
                <a:solidFill>
                  <a:schemeClr val="tx1"/>
                </a:solidFill>
              </a:rPr>
              <a:t>MANUFACTURING FOR COLD FORGING, MACHINING, &amp; ASSEMBLY</a:t>
            </a:r>
            <a:endParaRPr lang="en-US" sz="1200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EA4A3F7-76E7-6C4D-AE29-EF13AA506D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974" b="-3950"/>
          <a:stretch/>
        </p:blipFill>
        <p:spPr>
          <a:xfrm>
            <a:off x="457200" y="3229700"/>
            <a:ext cx="3758196" cy="3141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53C414-DBE3-A347-BE20-F2896E4AE2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0196" y="3237826"/>
            <a:ext cx="3927585" cy="2993693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00C9E69-B598-7349-9110-300AE9B13D15}"/>
              </a:ext>
            </a:extLst>
          </p:cNvPr>
          <p:cNvCxnSpPr>
            <a:cxnSpLocks/>
          </p:cNvCxnSpPr>
          <p:nvPr/>
        </p:nvCxnSpPr>
        <p:spPr>
          <a:xfrm flipV="1">
            <a:off x="3429000" y="4372700"/>
            <a:ext cx="3200400" cy="462214"/>
          </a:xfrm>
          <a:prstGeom prst="straightConnector1">
            <a:avLst/>
          </a:prstGeom>
          <a:ln>
            <a:tailEnd type="triangle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959C2F3-1064-3FEC-0AE0-92AD21DDD6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18" y="485834"/>
            <a:ext cx="2331720" cy="8418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AF4A38-A0F5-A758-E35F-8FC70EBDEF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2275" y="530329"/>
            <a:ext cx="1193800" cy="8403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15A0C2-FFAD-4923-9BE1-E135A6344D89}"/>
              </a:ext>
            </a:extLst>
          </p:cNvPr>
          <p:cNvSpPr txBox="1"/>
          <p:nvPr/>
        </p:nvSpPr>
        <p:spPr>
          <a:xfrm>
            <a:off x="2819400" y="814289"/>
            <a:ext cx="1068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</a:rPr>
              <a:t>23 yrs</a:t>
            </a:r>
          </a:p>
        </p:txBody>
      </p:sp>
    </p:spTree>
    <p:extLst>
      <p:ext uri="{BB962C8B-B14F-4D97-AF65-F5344CB8AC3E}">
        <p14:creationId xmlns:p14="http://schemas.microsoft.com/office/powerpoint/2010/main" val="18251555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Line 39">
            <a:extLst>
              <a:ext uri="{FF2B5EF4-FFF2-40B4-BE49-F238E27FC236}">
                <a16:creationId xmlns:a16="http://schemas.microsoft.com/office/drawing/2014/main" id="{1B0251CB-281F-4F95-A318-AAFA79BD942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838200"/>
            <a:ext cx="8839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ie" pitchFamily="2" charset="0"/>
              <a:cs typeface="+mn-cs"/>
            </a:endParaRPr>
          </a:p>
        </p:txBody>
      </p:sp>
      <p:sp>
        <p:nvSpPr>
          <p:cNvPr id="8222" name="TextBox 31">
            <a:extLst>
              <a:ext uri="{FF2B5EF4-FFF2-40B4-BE49-F238E27FC236}">
                <a16:creationId xmlns:a16="http://schemas.microsoft.com/office/drawing/2014/main" id="{2F670281-972E-4017-86D8-271648FA6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845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600" i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800" i="0" dirty="0">
                <a:solidFill>
                  <a:schemeClr val="tx1"/>
                </a:solidFill>
                <a:latin typeface="Calibri" panose="020F0502020204030204" pitchFamily="34" charset="0"/>
              </a:rPr>
              <a:t>FORTIS Group - </a:t>
            </a:r>
            <a:r>
              <a:rPr lang="en-US" altLang="en-US" sz="2800" i="0" dirty="0">
                <a:solidFill>
                  <a:schemeClr val="tx1"/>
                </a:solidFill>
                <a:latin typeface="Calibri" panose="020F0502020204030204" pitchFamily="34" charset="0"/>
              </a:rPr>
              <a:t>Fortis Technologies Monterrey, Mexico</a:t>
            </a:r>
            <a:endParaRPr lang="en-US" altLang="zh-CN" sz="2800" i="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0745" name="Slide Number Placeholder 80">
            <a:extLst>
              <a:ext uri="{FF2B5EF4-FFF2-40B4-BE49-F238E27FC236}">
                <a16:creationId xmlns:a16="http://schemas.microsoft.com/office/drawing/2014/main" id="{A69944A2-65C9-85A6-B4B6-FF6C9CF4D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0" y="6492875"/>
            <a:ext cx="457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0DADE39-231E-E14C-924D-20D42C997373}" type="slidenum">
              <a:rPr lang="en-US" altLang="zh-CN" sz="1000">
                <a:solidFill>
                  <a:srgbClr val="A7A399"/>
                </a:solidFill>
                <a:latin typeface="Angi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en-US" altLang="zh-CN" sz="1000">
              <a:solidFill>
                <a:srgbClr val="A7A399"/>
              </a:solidFill>
              <a:latin typeface="Angie"/>
            </a:endParaRPr>
          </a:p>
        </p:txBody>
      </p:sp>
      <p:pic>
        <p:nvPicPr>
          <p:cNvPr id="30746" name="图片 1">
            <a:extLst>
              <a:ext uri="{FF2B5EF4-FFF2-40B4-BE49-F238E27FC236}">
                <a16:creationId xmlns:a16="http://schemas.microsoft.com/office/drawing/2014/main" id="{7539A6F9-6B9E-268A-BD87-2B38A5FD130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066800"/>
            <a:ext cx="3487738" cy="2667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7" name="图片 4">
            <a:extLst>
              <a:ext uri="{FF2B5EF4-FFF2-40B4-BE49-F238E27FC236}">
                <a16:creationId xmlns:a16="http://schemas.microsoft.com/office/drawing/2014/main" id="{BB2A5639-3C28-2B0A-6D89-DED6B26171C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0"/>
            <a:ext cx="4267200" cy="2438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8">
            <a:extLst>
              <a:ext uri="{FF2B5EF4-FFF2-40B4-BE49-F238E27FC236}">
                <a16:creationId xmlns:a16="http://schemas.microsoft.com/office/drawing/2014/main" id="{367E8989-F1AD-4A70-B32E-084B5697B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" y="987356"/>
            <a:ext cx="54864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  <a:defRPr/>
            </a:pPr>
            <a:r>
              <a:rPr lang="en-US" altLang="zh-CN" sz="2000" dirty="0">
                <a:latin typeface="Calibri" pitchFamily="34" charset="0"/>
                <a:cs typeface="Arial" charset="0"/>
              </a:rPr>
              <a:t>Started Investment on New Factory in Monterrey, Mexico in November 2021. </a:t>
            </a:r>
          </a:p>
          <a:p>
            <a:pPr marL="342900" indent="-3429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Calibri" pitchFamily="34" charset="0"/>
                <a:cs typeface="Arial" charset="0"/>
              </a:rPr>
              <a:t>Factory Area: 24,000 Sq. Ft. (expansion planned)</a:t>
            </a:r>
          </a:p>
          <a:p>
            <a:pPr marL="342900" indent="-3429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Calibri" pitchFamily="34" charset="0"/>
                <a:cs typeface="Arial" charset="0"/>
              </a:rPr>
              <a:t>Teamwork. So far, we employ 11 people</a:t>
            </a:r>
          </a:p>
          <a:p>
            <a:pPr marL="342900" indent="-3429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Calibri" pitchFamily="34" charset="0"/>
                <a:cs typeface="Arial" charset="0"/>
              </a:rPr>
              <a:t>Precision CNC Machining</a:t>
            </a:r>
          </a:p>
          <a:p>
            <a:pPr marL="342900" indent="-3429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Calibri" pitchFamily="34" charset="0"/>
                <a:cs typeface="Arial" charset="0"/>
              </a:rPr>
              <a:t>New factory and High Precision Equipment for SBD and Other potential Customer</a:t>
            </a:r>
          </a:p>
          <a:p>
            <a:pPr marL="342900" indent="-3429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Calibri" pitchFamily="34" charset="0"/>
                <a:cs typeface="Arial" charset="0"/>
              </a:rPr>
              <a:t>Production started in September 2022</a:t>
            </a:r>
          </a:p>
        </p:txBody>
      </p:sp>
      <p:pic>
        <p:nvPicPr>
          <p:cNvPr id="30749" name="图片 42">
            <a:extLst>
              <a:ext uri="{FF2B5EF4-FFF2-40B4-BE49-F238E27FC236}">
                <a16:creationId xmlns:a16="http://schemas.microsoft.com/office/drawing/2014/main" id="{D447D970-A40A-8413-50F0-DECEF449B420}"/>
              </a:ext>
            </a:extLst>
          </p:cNvPr>
          <p:cNvPicPr>
            <a:picLocks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27463"/>
            <a:ext cx="4419600" cy="2420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0" name="TextBox 31">
            <a:extLst>
              <a:ext uri="{FF2B5EF4-FFF2-40B4-BE49-F238E27FC236}">
                <a16:creationId xmlns:a16="http://schemas.microsoft.com/office/drawing/2014/main" id="{25CE8D26-57B2-B3F0-5523-746B542EB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524000"/>
            <a:ext cx="2971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1pPr>
            <a:lvl2pPr marL="742950" indent="-285750"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2pPr>
            <a:lvl3pPr marL="1143000" indent="-228600"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3pPr>
            <a:lvl4pPr marL="1600200" indent="-228600"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4pPr>
            <a:lvl5pPr marL="2057400" indent="-228600"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i="0">
                <a:solidFill>
                  <a:srgbClr val="0070FF"/>
                </a:solidFill>
                <a:latin typeface="Calibri" panose="020F0502020204030204" pitchFamily="34" charset="0"/>
              </a:rPr>
              <a:t>FORTIS Group- Fortis Technologies</a:t>
            </a:r>
            <a:endParaRPr lang="en-US" altLang="zh-CN" sz="1400" i="0">
              <a:solidFill>
                <a:srgbClr val="0070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30751" name="Picture 1" descr="signature_1829130027">
            <a:extLst>
              <a:ext uri="{FF2B5EF4-FFF2-40B4-BE49-F238E27FC236}">
                <a16:creationId xmlns:a16="http://schemas.microsoft.com/office/drawing/2014/main" id="{D27EC857-256A-6F5C-5C9B-320270452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6400800"/>
            <a:ext cx="14478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Line 39">
            <a:extLst>
              <a:ext uri="{FF2B5EF4-FFF2-40B4-BE49-F238E27FC236}">
                <a16:creationId xmlns:a16="http://schemas.microsoft.com/office/drawing/2014/main" id="{DE776203-3446-4787-87F0-9153AA98ED4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838200"/>
            <a:ext cx="8839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ie" pitchFamily="2" charset="0"/>
              <a:cs typeface="+mn-cs"/>
            </a:endParaRPr>
          </a:p>
        </p:txBody>
      </p:sp>
      <p:sp>
        <p:nvSpPr>
          <p:cNvPr id="8222" name="TextBox 31">
            <a:extLst>
              <a:ext uri="{FF2B5EF4-FFF2-40B4-BE49-F238E27FC236}">
                <a16:creationId xmlns:a16="http://schemas.microsoft.com/office/drawing/2014/main" id="{1E2AA3FD-39CF-44F6-B9B3-00E48A866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284" y="344488"/>
            <a:ext cx="82714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800" i="0" dirty="0">
                <a:solidFill>
                  <a:schemeClr val="tx1"/>
                </a:solidFill>
                <a:latin typeface="Calibri" panose="020F0502020204030204" pitchFamily="34" charset="0"/>
              </a:rPr>
              <a:t>FORTIS Group - </a:t>
            </a:r>
            <a:r>
              <a:rPr lang="en-US" altLang="en-US" sz="2800" i="0" dirty="0">
                <a:solidFill>
                  <a:schemeClr val="tx1"/>
                </a:solidFill>
                <a:latin typeface="Calibri" panose="020F0502020204030204" pitchFamily="34" charset="0"/>
              </a:rPr>
              <a:t>Fortis Technologies Monterrey, Mexico</a:t>
            </a:r>
            <a:endParaRPr lang="en-US" altLang="zh-CN" sz="2800" i="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2791" name="Slide Number Placeholder 80">
            <a:extLst>
              <a:ext uri="{FF2B5EF4-FFF2-40B4-BE49-F238E27FC236}">
                <a16:creationId xmlns:a16="http://schemas.microsoft.com/office/drawing/2014/main" id="{75E595B0-51E0-DD25-58C8-92D33D8A7A46}"/>
              </a:ext>
            </a:extLst>
          </p:cNvPr>
          <p:cNvSpPr txBox="1">
            <a:spLocks noGrp="1"/>
          </p:cNvSpPr>
          <p:nvPr/>
        </p:nvSpPr>
        <p:spPr bwMode="auto">
          <a:xfrm>
            <a:off x="0" y="6492875"/>
            <a:ext cx="457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4F7FE64-5F04-6B4A-8178-0D88856DBD73}" type="slidenum">
              <a:rPr lang="en-US" altLang="zh-CN" sz="1000">
                <a:solidFill>
                  <a:srgbClr val="A7A399"/>
                </a:solidFill>
                <a:latin typeface="Angie"/>
                <a:ea typeface="宋体" panose="02010600030101010101" pitchFamily="2" charset="-122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en-US" altLang="zh-CN" sz="1000">
              <a:solidFill>
                <a:srgbClr val="A7A399"/>
              </a:solidFill>
              <a:latin typeface="Angie"/>
              <a:ea typeface="宋体" panose="02010600030101010101" pitchFamily="2" charset="-122"/>
            </a:endParaRPr>
          </a:p>
        </p:txBody>
      </p:sp>
      <p:pic>
        <p:nvPicPr>
          <p:cNvPr id="32792" name="图片 47">
            <a:extLst>
              <a:ext uri="{FF2B5EF4-FFF2-40B4-BE49-F238E27FC236}">
                <a16:creationId xmlns:a16="http://schemas.microsoft.com/office/drawing/2014/main" id="{EE84B2AF-198F-2479-A00F-13750DC53479}"/>
              </a:ext>
            </a:extLst>
          </p:cNvPr>
          <p:cNvPicPr>
            <a:picLocks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2133600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93" name="图片 48">
            <a:extLst>
              <a:ext uri="{FF2B5EF4-FFF2-40B4-BE49-F238E27FC236}">
                <a16:creationId xmlns:a16="http://schemas.microsoft.com/office/drawing/2014/main" id="{00323266-0B22-DF64-CF82-FF37FC22CE2B}"/>
              </a:ext>
            </a:extLst>
          </p:cNvPr>
          <p:cNvPicPr>
            <a:picLocks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495800"/>
            <a:ext cx="2057400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94" name="图片 49">
            <a:extLst>
              <a:ext uri="{FF2B5EF4-FFF2-40B4-BE49-F238E27FC236}">
                <a16:creationId xmlns:a16="http://schemas.microsoft.com/office/drawing/2014/main" id="{BED7D1EB-5E3F-1F64-B562-CAC197D0C92E}"/>
              </a:ext>
            </a:extLst>
          </p:cNvPr>
          <p:cNvPicPr>
            <a:picLocks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495800"/>
            <a:ext cx="2057400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95" name="图片 51">
            <a:extLst>
              <a:ext uri="{FF2B5EF4-FFF2-40B4-BE49-F238E27FC236}">
                <a16:creationId xmlns:a16="http://schemas.microsoft.com/office/drawing/2014/main" id="{EC7A5ECF-3801-AEF2-AB2F-1F2DE25CA677}"/>
              </a:ext>
            </a:extLst>
          </p:cNvPr>
          <p:cNvPicPr>
            <a:picLocks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495800"/>
            <a:ext cx="2133600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96" name="TextBox 43">
            <a:extLst>
              <a:ext uri="{FF2B5EF4-FFF2-40B4-BE49-F238E27FC236}">
                <a16:creationId xmlns:a16="http://schemas.microsoft.com/office/drawing/2014/main" id="{3769CC80-8329-EAD9-FBF8-E44A0BC6D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991" y="928688"/>
            <a:ext cx="5181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200" i="0" dirty="0">
                <a:latin typeface="Calibri" panose="020F0502020204030204" pitchFamily="34" charset="0"/>
                <a:ea typeface="宋体" panose="02010600030101010101" pitchFamily="2" charset="-122"/>
              </a:rPr>
              <a:t>Fortis Layout </a:t>
            </a:r>
          </a:p>
        </p:txBody>
      </p:sp>
      <p:pic>
        <p:nvPicPr>
          <p:cNvPr id="32797" name="图片 1">
            <a:extLst>
              <a:ext uri="{FF2B5EF4-FFF2-40B4-BE49-F238E27FC236}">
                <a16:creationId xmlns:a16="http://schemas.microsoft.com/office/drawing/2014/main" id="{E40EC49B-3712-7C00-C574-B838E6574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8" t="34813" r="13173" b="5960"/>
          <a:stretch>
            <a:fillRect/>
          </a:stretch>
        </p:blipFill>
        <p:spPr bwMode="auto">
          <a:xfrm>
            <a:off x="208446" y="1143000"/>
            <a:ext cx="8554554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98" name="TextBox 43">
            <a:extLst>
              <a:ext uri="{FF2B5EF4-FFF2-40B4-BE49-F238E27FC236}">
                <a16:creationId xmlns:a16="http://schemas.microsoft.com/office/drawing/2014/main" id="{629C9E72-22D2-3D1E-A23E-7A45B6D53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144962"/>
            <a:ext cx="5181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200" i="0" dirty="0">
                <a:latin typeface="Calibri" panose="020F0502020204030204" pitchFamily="34" charset="0"/>
                <a:ea typeface="宋体" panose="02010600030101010101" pitchFamily="2" charset="-122"/>
              </a:rPr>
              <a:t>Precision Machining Operation</a:t>
            </a:r>
          </a:p>
        </p:txBody>
      </p:sp>
      <p:pic>
        <p:nvPicPr>
          <p:cNvPr id="32799" name="Picture 1" descr="signature_1829130027">
            <a:extLst>
              <a:ext uri="{FF2B5EF4-FFF2-40B4-BE49-F238E27FC236}">
                <a16:creationId xmlns:a16="http://schemas.microsoft.com/office/drawing/2014/main" id="{CA1309D2-9AAB-A8BF-91A9-19F828F30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6400800"/>
            <a:ext cx="14478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Line 39">
            <a:extLst>
              <a:ext uri="{FF2B5EF4-FFF2-40B4-BE49-F238E27FC236}">
                <a16:creationId xmlns:a16="http://schemas.microsoft.com/office/drawing/2014/main" id="{45D76731-F17E-451D-BF29-990E008D6CF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838200"/>
            <a:ext cx="8839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ie" pitchFamily="2" charset="0"/>
              <a:cs typeface="+mn-cs"/>
            </a:endParaRPr>
          </a:p>
        </p:txBody>
      </p:sp>
      <p:sp>
        <p:nvSpPr>
          <p:cNvPr id="5150" name="TextBox 31">
            <a:extLst>
              <a:ext uri="{FF2B5EF4-FFF2-40B4-BE49-F238E27FC236}">
                <a16:creationId xmlns:a16="http://schemas.microsoft.com/office/drawing/2014/main" id="{F6B89B7C-D234-4FD7-A095-F5C19E261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15257"/>
            <a:ext cx="4953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i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 FLEXIBLE PLANT LAYOUT</a:t>
            </a:r>
          </a:p>
        </p:txBody>
      </p:sp>
      <p:sp>
        <p:nvSpPr>
          <p:cNvPr id="34838" name="TextBox 41">
            <a:extLst>
              <a:ext uri="{FF2B5EF4-FFF2-40B4-BE49-F238E27FC236}">
                <a16:creationId xmlns:a16="http://schemas.microsoft.com/office/drawing/2014/main" id="{244FB880-9301-3C6A-1856-4D57788CB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715000"/>
            <a:ext cx="1905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200" i="0">
                <a:latin typeface="Calibri" panose="020F0502020204030204" pitchFamily="34" charset="0"/>
                <a:ea typeface="宋体" panose="02010600030101010101" pitchFamily="2" charset="-122"/>
              </a:rPr>
              <a:t>      Gear Box Assembly Line </a:t>
            </a:r>
          </a:p>
        </p:txBody>
      </p:sp>
      <p:sp>
        <p:nvSpPr>
          <p:cNvPr id="34839" name="TextBox 43">
            <a:extLst>
              <a:ext uri="{FF2B5EF4-FFF2-40B4-BE49-F238E27FC236}">
                <a16:creationId xmlns:a16="http://schemas.microsoft.com/office/drawing/2014/main" id="{FDAAEECB-EA68-5B6E-3A60-7057097EB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200400"/>
            <a:ext cx="320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200" i="0" dirty="0">
                <a:latin typeface="Calibri" panose="020F0502020204030204" pitchFamily="34" charset="0"/>
                <a:ea typeface="宋体" panose="02010600030101010101" pitchFamily="2" charset="-122"/>
              </a:rPr>
              <a:t>     </a:t>
            </a:r>
            <a:r>
              <a:rPr lang="en-US" altLang="zh-CN" sz="1200" dirty="0">
                <a:latin typeface="Calibri" panose="020F0502020204030204" pitchFamily="34" charset="0"/>
                <a:ea typeface="宋体" panose="02010600030101010101" pitchFamily="2" charset="-122"/>
              </a:rPr>
              <a:t>        </a:t>
            </a:r>
            <a:r>
              <a:rPr lang="en-US" altLang="zh-CN" sz="1200" i="0" dirty="0" err="1">
                <a:latin typeface="Calibri" panose="020F0502020204030204" pitchFamily="34" charset="0"/>
                <a:ea typeface="宋体" panose="02010600030101010101" pitchFamily="2" charset="-122"/>
              </a:rPr>
              <a:t>Fedders</a:t>
            </a:r>
            <a:r>
              <a:rPr lang="en-US" altLang="zh-CN" sz="1200" i="0" dirty="0">
                <a:latin typeface="Calibri" panose="020F0502020204030204" pitchFamily="34" charset="0"/>
                <a:ea typeface="宋体" panose="02010600030101010101" pitchFamily="2" charset="-122"/>
              </a:rPr>
              <a:t> Production Line                             </a:t>
            </a:r>
          </a:p>
        </p:txBody>
      </p:sp>
      <p:sp>
        <p:nvSpPr>
          <p:cNvPr id="34840" name="TextBox 42">
            <a:extLst>
              <a:ext uri="{FF2B5EF4-FFF2-40B4-BE49-F238E27FC236}">
                <a16:creationId xmlns:a16="http://schemas.microsoft.com/office/drawing/2014/main" id="{A53D51A0-1FB8-B346-72D7-36679BD9B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791200"/>
            <a:ext cx="2438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200" i="0" dirty="0">
                <a:latin typeface="Calibri" panose="020F0502020204030204" pitchFamily="34" charset="0"/>
                <a:ea typeface="宋体" panose="02010600030101010101" pitchFamily="2" charset="-122"/>
              </a:rPr>
              <a:t>                 Burr-free Cutting</a:t>
            </a:r>
          </a:p>
        </p:txBody>
      </p:sp>
      <p:sp>
        <p:nvSpPr>
          <p:cNvPr id="34841" name="Slide Number Placeholder 41">
            <a:extLst>
              <a:ext uri="{FF2B5EF4-FFF2-40B4-BE49-F238E27FC236}">
                <a16:creationId xmlns:a16="http://schemas.microsoft.com/office/drawing/2014/main" id="{D1697AB1-AD15-FB02-3FB4-18FEF3DC9066}"/>
              </a:ext>
            </a:extLst>
          </p:cNvPr>
          <p:cNvSpPr txBox="1">
            <a:spLocks noGrp="1"/>
          </p:cNvSpPr>
          <p:nvPr/>
        </p:nvSpPr>
        <p:spPr bwMode="auto">
          <a:xfrm>
            <a:off x="0" y="6492875"/>
            <a:ext cx="457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BF3BBD01-2799-8744-84C2-9836F8917768}" type="slidenum">
              <a:rPr lang="en-US" altLang="zh-CN" sz="1000">
                <a:solidFill>
                  <a:srgbClr val="A7A399"/>
                </a:solidFill>
                <a:latin typeface="Angie"/>
                <a:ea typeface="宋体" panose="02010600030101010101" pitchFamily="2" charset="-122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en-US" altLang="zh-CN" sz="1000">
              <a:solidFill>
                <a:srgbClr val="A7A399"/>
              </a:solidFill>
              <a:latin typeface="Angie"/>
              <a:ea typeface="宋体" panose="02010600030101010101" pitchFamily="2" charset="-122"/>
            </a:endParaRPr>
          </a:p>
        </p:txBody>
      </p:sp>
      <p:pic>
        <p:nvPicPr>
          <p:cNvPr id="34842" name="Picture 41" descr="2A">
            <a:extLst>
              <a:ext uri="{FF2B5EF4-FFF2-40B4-BE49-F238E27FC236}">
                <a16:creationId xmlns:a16="http://schemas.microsoft.com/office/drawing/2014/main" id="{0A6AD4DA-9C43-3EA1-B18C-C2550AC56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143000"/>
            <a:ext cx="2667000" cy="2014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43" name="Picture 42" descr="3">
            <a:extLst>
              <a:ext uri="{FF2B5EF4-FFF2-40B4-BE49-F238E27FC236}">
                <a16:creationId xmlns:a16="http://schemas.microsoft.com/office/drawing/2014/main" id="{27128DC1-3F2A-CC56-0E19-A586A3A98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141515"/>
            <a:ext cx="2667000" cy="2000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44" name="Picture 43" descr="12">
            <a:extLst>
              <a:ext uri="{FF2B5EF4-FFF2-40B4-BE49-F238E27FC236}">
                <a16:creationId xmlns:a16="http://schemas.microsoft.com/office/drawing/2014/main" id="{05C34248-6020-05A7-0058-002FD433F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2667000" cy="2000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45" name="Text Box 48">
            <a:extLst>
              <a:ext uri="{FF2B5EF4-FFF2-40B4-BE49-F238E27FC236}">
                <a16:creationId xmlns:a16="http://schemas.microsoft.com/office/drawing/2014/main" id="{F6A407A3-C8C4-218D-A904-D29E90ADA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715000"/>
            <a:ext cx="2362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200" i="0">
                <a:latin typeface="Calibri" panose="020F0502020204030204" pitchFamily="34" charset="0"/>
                <a:ea typeface="宋体" panose="02010600030101010101" pitchFamily="2" charset="-122"/>
              </a:rPr>
              <a:t>  Gear Box Assembly Line </a:t>
            </a:r>
          </a:p>
        </p:txBody>
      </p:sp>
      <p:sp>
        <p:nvSpPr>
          <p:cNvPr id="34846" name="TextBox 43">
            <a:extLst>
              <a:ext uri="{FF2B5EF4-FFF2-40B4-BE49-F238E27FC236}">
                <a16:creationId xmlns:a16="http://schemas.microsoft.com/office/drawing/2014/main" id="{63FB9F05-2638-B057-A583-207AF2CAE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200400"/>
            <a:ext cx="320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200" i="0" dirty="0">
                <a:latin typeface="Calibri" panose="020F0502020204030204" pitchFamily="34" charset="0"/>
                <a:ea typeface="宋体" panose="02010600030101010101" pitchFamily="2" charset="-122"/>
              </a:rPr>
              <a:t>                               Pick &amp; Place                             </a:t>
            </a:r>
          </a:p>
        </p:txBody>
      </p:sp>
      <p:sp>
        <p:nvSpPr>
          <p:cNvPr id="34847" name="TextBox 43">
            <a:extLst>
              <a:ext uri="{FF2B5EF4-FFF2-40B4-BE49-F238E27FC236}">
                <a16:creationId xmlns:a16="http://schemas.microsoft.com/office/drawing/2014/main" id="{D59C6BD6-58EE-2673-034E-E274CF24E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200400"/>
            <a:ext cx="320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200" i="0" dirty="0">
                <a:latin typeface="Calibri" panose="020F0502020204030204" pitchFamily="34" charset="0"/>
                <a:ea typeface="宋体" panose="02010600030101010101" pitchFamily="2" charset="-122"/>
              </a:rPr>
              <a:t>        Indexing Station for Honing                             </a:t>
            </a:r>
          </a:p>
        </p:txBody>
      </p:sp>
      <p:pic>
        <p:nvPicPr>
          <p:cNvPr id="34848" name="Picture 39">
            <a:extLst>
              <a:ext uri="{FF2B5EF4-FFF2-40B4-BE49-F238E27FC236}">
                <a16:creationId xmlns:a16="http://schemas.microsoft.com/office/drawing/2014/main" id="{B50E2010-9730-7D8F-0EEB-527C187BE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81400"/>
            <a:ext cx="2641600" cy="2057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49" name="Picture 36">
            <a:extLst>
              <a:ext uri="{FF2B5EF4-FFF2-40B4-BE49-F238E27FC236}">
                <a16:creationId xmlns:a16="http://schemas.microsoft.com/office/drawing/2014/main" id="{B9028338-A4D1-1745-7093-37A324365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3" t="7292" r="19766" b="12500"/>
          <a:stretch>
            <a:fillRect/>
          </a:stretch>
        </p:blipFill>
        <p:spPr bwMode="auto">
          <a:xfrm>
            <a:off x="3276600" y="3581400"/>
            <a:ext cx="2590800" cy="2057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50" name="Picture 37">
            <a:extLst>
              <a:ext uri="{FF2B5EF4-FFF2-40B4-BE49-F238E27FC236}">
                <a16:creationId xmlns:a16="http://schemas.microsoft.com/office/drawing/2014/main" id="{35682C8C-06DC-6199-72A2-6C887FA2D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t="7292" r="20132" b="13542"/>
          <a:stretch>
            <a:fillRect/>
          </a:stretch>
        </p:blipFill>
        <p:spPr bwMode="auto">
          <a:xfrm>
            <a:off x="6172200" y="3575946"/>
            <a:ext cx="2590800" cy="2057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51" name="Picture 1" descr="signature_1829130027">
            <a:extLst>
              <a:ext uri="{FF2B5EF4-FFF2-40B4-BE49-F238E27FC236}">
                <a16:creationId xmlns:a16="http://schemas.microsoft.com/office/drawing/2014/main" id="{A82DD230-06B9-5378-B6D9-5161A2C2B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6400800"/>
            <a:ext cx="14478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Line 39">
            <a:extLst>
              <a:ext uri="{FF2B5EF4-FFF2-40B4-BE49-F238E27FC236}">
                <a16:creationId xmlns:a16="http://schemas.microsoft.com/office/drawing/2014/main" id="{8536631F-E9BA-43EC-874D-0B88E201C89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838200"/>
            <a:ext cx="8839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ie" pitchFamily="2" charset="0"/>
              <a:cs typeface="+mn-cs"/>
            </a:endParaRPr>
          </a:p>
        </p:txBody>
      </p:sp>
      <p:sp>
        <p:nvSpPr>
          <p:cNvPr id="8222" name="TextBox 31">
            <a:extLst>
              <a:ext uri="{FF2B5EF4-FFF2-40B4-BE49-F238E27FC236}">
                <a16:creationId xmlns:a16="http://schemas.microsoft.com/office/drawing/2014/main" id="{12DF6B59-5345-4B73-8BFF-9D32ACFB5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" y="344488"/>
            <a:ext cx="86995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i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PRECISION MACHINED PARTS: EXAMPLES</a:t>
            </a:r>
          </a:p>
        </p:txBody>
      </p:sp>
      <p:pic>
        <p:nvPicPr>
          <p:cNvPr id="36893" name="Picture 2" descr="bk_0001 copy">
            <a:extLst>
              <a:ext uri="{FF2B5EF4-FFF2-40B4-BE49-F238E27FC236}">
                <a16:creationId xmlns:a16="http://schemas.microsoft.com/office/drawing/2014/main" id="{55F94D31-95AA-0371-8B49-39B821978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1676400" cy="137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94" name="Picture 10" descr="bk_0027 copy">
            <a:extLst>
              <a:ext uri="{FF2B5EF4-FFF2-40B4-BE49-F238E27FC236}">
                <a16:creationId xmlns:a16="http://schemas.microsoft.com/office/drawing/2014/main" id="{5E972F47-3F47-609F-6C95-652B4D436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90600"/>
            <a:ext cx="1697038" cy="137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95" name="Picture 11" descr="bk_0030 copy">
            <a:extLst>
              <a:ext uri="{FF2B5EF4-FFF2-40B4-BE49-F238E27FC236}">
                <a16:creationId xmlns:a16="http://schemas.microsoft.com/office/drawing/2014/main" id="{49C037A4-8ED3-0BCA-0DC5-9531CCD31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7000"/>
            <a:ext cx="1689100" cy="1447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96" name="Picture 13" descr="bk_0032 copy">
            <a:extLst>
              <a:ext uri="{FF2B5EF4-FFF2-40B4-BE49-F238E27FC236}">
                <a16:creationId xmlns:a16="http://schemas.microsoft.com/office/drawing/2014/main" id="{057877DA-64CC-5778-F1DC-2217A4C7C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90600"/>
            <a:ext cx="1697038" cy="137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97" name="Picture 15" descr="bk_0036 copy">
            <a:extLst>
              <a:ext uri="{FF2B5EF4-FFF2-40B4-BE49-F238E27FC236}">
                <a16:creationId xmlns:a16="http://schemas.microsoft.com/office/drawing/2014/main" id="{C8A7A886-A192-0318-2407-31F7372C7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939" y="5480412"/>
            <a:ext cx="1447800" cy="377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98" name="Picture 16" descr="bk_0045 copy">
            <a:extLst>
              <a:ext uri="{FF2B5EF4-FFF2-40B4-BE49-F238E27FC236}">
                <a16:creationId xmlns:a16="http://schemas.microsoft.com/office/drawing/2014/main" id="{B01CEA97-CF1F-07C8-AD9A-83BC23496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419600"/>
            <a:ext cx="1689100" cy="1447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99" name="Picture 19" descr="bk_0038 copy copy">
            <a:extLst>
              <a:ext uri="{FF2B5EF4-FFF2-40B4-BE49-F238E27FC236}">
                <a16:creationId xmlns:a16="http://schemas.microsoft.com/office/drawing/2014/main" id="{4859C523-63BE-C1A6-3706-EAD321E61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99763"/>
            <a:ext cx="1676400" cy="137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00" name="Picture 20" descr="bk_0040 copy">
            <a:extLst>
              <a:ext uri="{FF2B5EF4-FFF2-40B4-BE49-F238E27FC236}">
                <a16:creationId xmlns:a16="http://schemas.microsoft.com/office/drawing/2014/main" id="{3DDE4A3C-343B-1118-6B85-A852798FF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667000"/>
            <a:ext cx="1676400" cy="1436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01" name="Picture 25" descr="bk_0321 copy">
            <a:extLst>
              <a:ext uri="{FF2B5EF4-FFF2-40B4-BE49-F238E27FC236}">
                <a16:creationId xmlns:a16="http://schemas.microsoft.com/office/drawing/2014/main" id="{23856AEE-2601-2B6D-5D14-070F5FFB3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999763"/>
            <a:ext cx="1720850" cy="137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02" name="Picture 28" descr="bk_0037 copy">
            <a:extLst>
              <a:ext uri="{FF2B5EF4-FFF2-40B4-BE49-F238E27FC236}">
                <a16:creationId xmlns:a16="http://schemas.microsoft.com/office/drawing/2014/main" id="{88604301-EA8F-0BC1-DDBA-C450573C8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939" y="4412854"/>
            <a:ext cx="1447800" cy="4778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903" name="TextBox 58">
            <a:extLst>
              <a:ext uri="{FF2B5EF4-FFF2-40B4-BE49-F238E27FC236}">
                <a16:creationId xmlns:a16="http://schemas.microsoft.com/office/drawing/2014/main" id="{227939C3-30B3-CD61-5A1B-559A1A44F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362200"/>
            <a:ext cx="1524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100" b="0" i="0">
                <a:latin typeface="Calibri" panose="020F0502020204030204" pitchFamily="34" charset="0"/>
                <a:ea typeface="宋体" panose="02010600030101010101" pitchFamily="2" charset="-122"/>
              </a:rPr>
              <a:t>Cam Carrier: 1100k/yr.</a:t>
            </a:r>
          </a:p>
        </p:txBody>
      </p:sp>
      <p:sp>
        <p:nvSpPr>
          <p:cNvPr id="36904" name="TextBox 60">
            <a:extLst>
              <a:ext uri="{FF2B5EF4-FFF2-40B4-BE49-F238E27FC236}">
                <a16:creationId xmlns:a16="http://schemas.microsoft.com/office/drawing/2014/main" id="{34012E9B-75E4-B180-51E0-A9EACECAF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362200"/>
            <a:ext cx="19812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100" b="0" i="0">
                <a:latin typeface="Calibri" panose="020F0502020204030204" pitchFamily="34" charset="0"/>
                <a:ea typeface="宋体" panose="02010600030101010101" pitchFamily="2" charset="-122"/>
              </a:rPr>
              <a:t>  Small Impactor: 1100k/yr.</a:t>
            </a:r>
          </a:p>
        </p:txBody>
      </p:sp>
      <p:sp>
        <p:nvSpPr>
          <p:cNvPr id="36905" name="TextBox 61">
            <a:extLst>
              <a:ext uri="{FF2B5EF4-FFF2-40B4-BE49-F238E27FC236}">
                <a16:creationId xmlns:a16="http://schemas.microsoft.com/office/drawing/2014/main" id="{C016704B-7187-1ECB-7EB1-EF7EFE7CC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6019800"/>
            <a:ext cx="1524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100" b="0" i="0">
                <a:latin typeface="Calibri" panose="020F0502020204030204" pitchFamily="34" charset="0"/>
                <a:ea typeface="宋体" panose="02010600030101010101" pitchFamily="2" charset="-122"/>
              </a:rPr>
              <a:t>1/8 Collet: 225k/yr.</a:t>
            </a:r>
          </a:p>
        </p:txBody>
      </p:sp>
      <p:sp>
        <p:nvSpPr>
          <p:cNvPr id="36906" name="TextBox 62">
            <a:extLst>
              <a:ext uri="{FF2B5EF4-FFF2-40B4-BE49-F238E27FC236}">
                <a16:creationId xmlns:a16="http://schemas.microsoft.com/office/drawing/2014/main" id="{1C172229-4814-20DA-F8FE-3EBC1300C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362200"/>
            <a:ext cx="1524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100" b="0" i="0">
                <a:latin typeface="Calibri" panose="020F0502020204030204" pitchFamily="34" charset="0"/>
                <a:ea typeface="宋体" panose="02010600030101010101" pitchFamily="2" charset="-122"/>
              </a:rPr>
              <a:t>Collet Nut: 225k/yr.</a:t>
            </a:r>
          </a:p>
        </p:txBody>
      </p:sp>
      <p:sp>
        <p:nvSpPr>
          <p:cNvPr id="36907" name="TextBox 66">
            <a:extLst>
              <a:ext uri="{FF2B5EF4-FFF2-40B4-BE49-F238E27FC236}">
                <a16:creationId xmlns:a16="http://schemas.microsoft.com/office/drawing/2014/main" id="{A01F8727-AB3F-D9DD-3EAE-E5585D8E4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114800"/>
            <a:ext cx="16002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100" b="0" i="0">
                <a:latin typeface="Calibri" panose="020F0502020204030204" pitchFamily="34" charset="0"/>
                <a:ea typeface="宋体" panose="02010600030101010101" pitchFamily="2" charset="-122"/>
              </a:rPr>
              <a:t>Wobble Arm: 105k/year</a:t>
            </a:r>
          </a:p>
        </p:txBody>
      </p:sp>
      <p:sp>
        <p:nvSpPr>
          <p:cNvPr id="36908" name="TextBox 67">
            <a:extLst>
              <a:ext uri="{FF2B5EF4-FFF2-40B4-BE49-F238E27FC236}">
                <a16:creationId xmlns:a16="http://schemas.microsoft.com/office/drawing/2014/main" id="{178CD015-4C5F-44F3-8A3C-5A91E7051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362200"/>
            <a:ext cx="1905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100" b="0" i="0">
                <a:latin typeface="Calibri" panose="020F0502020204030204" pitchFamily="34" charset="0"/>
                <a:ea typeface="宋体" panose="02010600030101010101" pitchFamily="2" charset="-122"/>
              </a:rPr>
              <a:t>¼ Hex Anvil: 1100k/year</a:t>
            </a:r>
          </a:p>
        </p:txBody>
      </p:sp>
      <p:sp>
        <p:nvSpPr>
          <p:cNvPr id="36909" name="TextBox 68">
            <a:extLst>
              <a:ext uri="{FF2B5EF4-FFF2-40B4-BE49-F238E27FC236}">
                <a16:creationId xmlns:a16="http://schemas.microsoft.com/office/drawing/2014/main" id="{D56D03F8-3F80-FA04-34D0-B905FF8EE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6039" y="4101072"/>
            <a:ext cx="1524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100" b="0" i="0" dirty="0">
                <a:latin typeface="Calibri" panose="020F0502020204030204" pitchFamily="34" charset="0"/>
                <a:ea typeface="宋体" panose="02010600030101010101" pitchFamily="2" charset="-122"/>
              </a:rPr>
              <a:t>Clevis Pin: 300k/year</a:t>
            </a:r>
          </a:p>
        </p:txBody>
      </p:sp>
      <p:sp>
        <p:nvSpPr>
          <p:cNvPr id="36910" name="TextBox 70">
            <a:extLst>
              <a:ext uri="{FF2B5EF4-FFF2-40B4-BE49-F238E27FC236}">
                <a16:creationId xmlns:a16="http://schemas.microsoft.com/office/drawing/2014/main" id="{A4EC0F79-0A92-F9CB-0A1D-FBB801050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943600"/>
            <a:ext cx="16002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100" b="0" i="0">
                <a:latin typeface="Calibri" panose="020F0502020204030204" pitchFamily="34" charset="0"/>
                <a:ea typeface="宋体" panose="02010600030101010101" pitchFamily="2" charset="-122"/>
              </a:rPr>
              <a:t>Compressor Flange: 50k/year</a:t>
            </a:r>
          </a:p>
        </p:txBody>
      </p:sp>
      <p:sp>
        <p:nvSpPr>
          <p:cNvPr id="36911" name="TextBox 71">
            <a:extLst>
              <a:ext uri="{FF2B5EF4-FFF2-40B4-BE49-F238E27FC236}">
                <a16:creationId xmlns:a16="http://schemas.microsoft.com/office/drawing/2014/main" id="{C69E2742-3F4C-D073-53A6-07004BD8C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943600"/>
            <a:ext cx="1600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100" b="0" i="0">
                <a:latin typeface="Calibri" panose="020F0502020204030204" pitchFamily="34" charset="0"/>
                <a:ea typeface="宋体" panose="02010600030101010101" pitchFamily="2" charset="-122"/>
              </a:rPr>
              <a:t>Body Machine: 400k/year</a:t>
            </a:r>
          </a:p>
        </p:txBody>
      </p:sp>
      <p:sp>
        <p:nvSpPr>
          <p:cNvPr id="36912" name="TextBox 73">
            <a:extLst>
              <a:ext uri="{FF2B5EF4-FFF2-40B4-BE49-F238E27FC236}">
                <a16:creationId xmlns:a16="http://schemas.microsoft.com/office/drawing/2014/main" id="{8CC701D9-E9D1-6BED-9DF9-EC69A35D2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4114800"/>
            <a:ext cx="152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100" b="0" i="0">
                <a:latin typeface="Calibri" panose="020F0502020204030204" pitchFamily="34" charset="0"/>
                <a:ea typeface="宋体" panose="02010600030101010101" pitchFamily="2" charset="-122"/>
              </a:rPr>
              <a:t>Manifold: 25k/year</a:t>
            </a:r>
          </a:p>
        </p:txBody>
      </p:sp>
      <p:sp>
        <p:nvSpPr>
          <p:cNvPr id="36913" name="TextBox 74">
            <a:extLst>
              <a:ext uri="{FF2B5EF4-FFF2-40B4-BE49-F238E27FC236}">
                <a16:creationId xmlns:a16="http://schemas.microsoft.com/office/drawing/2014/main" id="{D5E02913-4BDC-322D-E277-C5DE4F4C7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2439" y="2334057"/>
            <a:ext cx="1828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100" b="0" i="0" dirty="0">
                <a:latin typeface="Calibri" panose="020F0502020204030204" pitchFamily="34" charset="0"/>
                <a:ea typeface="宋体" panose="02010600030101010101" pitchFamily="2" charset="-122"/>
              </a:rPr>
              <a:t>  Output Spindle: 4210k/year</a:t>
            </a:r>
          </a:p>
        </p:txBody>
      </p:sp>
      <p:sp>
        <p:nvSpPr>
          <p:cNvPr id="36914" name="TextBox 75">
            <a:extLst>
              <a:ext uri="{FF2B5EF4-FFF2-40B4-BE49-F238E27FC236}">
                <a16:creationId xmlns:a16="http://schemas.microsoft.com/office/drawing/2014/main" id="{4D259844-43FE-A8C2-3963-A4E85FE1A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2439" y="4101400"/>
            <a:ext cx="18288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100" b="0" i="0" dirty="0">
                <a:latin typeface="Calibri" panose="020F0502020204030204" pitchFamily="34" charset="0"/>
                <a:ea typeface="宋体" panose="02010600030101010101" pitchFamily="2" charset="-122"/>
              </a:rPr>
              <a:t>Magazine Interface: 60/year</a:t>
            </a:r>
          </a:p>
        </p:txBody>
      </p:sp>
      <p:sp>
        <p:nvSpPr>
          <p:cNvPr id="36915" name="TextBox 79">
            <a:extLst>
              <a:ext uri="{FF2B5EF4-FFF2-40B4-BE49-F238E27FC236}">
                <a16:creationId xmlns:a16="http://schemas.microsoft.com/office/drawing/2014/main" id="{374FD039-3E23-44B7-51B3-F415A40A0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114800"/>
            <a:ext cx="1524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100" b="0" i="0">
                <a:latin typeface="Calibri" panose="020F0502020204030204" pitchFamily="34" charset="0"/>
                <a:ea typeface="宋体" panose="02010600030101010101" pitchFamily="2" charset="-122"/>
              </a:rPr>
              <a:t>Gear Box: 40k/year</a:t>
            </a:r>
          </a:p>
        </p:txBody>
      </p:sp>
      <p:sp>
        <p:nvSpPr>
          <p:cNvPr id="36916" name="TextBox 80">
            <a:extLst>
              <a:ext uri="{FF2B5EF4-FFF2-40B4-BE49-F238E27FC236}">
                <a16:creationId xmlns:a16="http://schemas.microsoft.com/office/drawing/2014/main" id="{B102F283-C993-A554-D096-345975116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19800"/>
            <a:ext cx="1524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100" b="0" i="0">
                <a:latin typeface="Calibri" panose="020F0502020204030204" pitchFamily="34" charset="0"/>
                <a:ea typeface="宋体" panose="02010600030101010101" pitchFamily="2" charset="-122"/>
              </a:rPr>
              <a:t>Profile Cast: 60k/year</a:t>
            </a:r>
          </a:p>
        </p:txBody>
      </p:sp>
      <p:sp>
        <p:nvSpPr>
          <p:cNvPr id="36917" name="TextBox 81">
            <a:extLst>
              <a:ext uri="{FF2B5EF4-FFF2-40B4-BE49-F238E27FC236}">
                <a16:creationId xmlns:a16="http://schemas.microsoft.com/office/drawing/2014/main" id="{A3B3EE65-C0EE-5B37-CD0A-A9B5D751B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063" y="4881562"/>
            <a:ext cx="1752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100" b="0" i="0" dirty="0">
                <a:latin typeface="Calibri" panose="020F0502020204030204" pitchFamily="34" charset="0"/>
                <a:ea typeface="宋体" panose="02010600030101010101" pitchFamily="2" charset="-122"/>
              </a:rPr>
              <a:t>Channel Yoke: 500k/year</a:t>
            </a:r>
          </a:p>
        </p:txBody>
      </p:sp>
      <p:sp>
        <p:nvSpPr>
          <p:cNvPr id="36918" name="TextBox 82">
            <a:extLst>
              <a:ext uri="{FF2B5EF4-FFF2-40B4-BE49-F238E27FC236}">
                <a16:creationId xmlns:a16="http://schemas.microsoft.com/office/drawing/2014/main" id="{0617FB01-B327-D188-2F7D-085A12C32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900081"/>
            <a:ext cx="1524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100" b="0" i="0" dirty="0">
                <a:latin typeface="Calibri" panose="020F0502020204030204" pitchFamily="34" charset="0"/>
                <a:ea typeface="宋体" panose="02010600030101010101" pitchFamily="2" charset="-122"/>
              </a:rPr>
              <a:t>Armature: 400k/year</a:t>
            </a:r>
          </a:p>
        </p:txBody>
      </p:sp>
      <p:pic>
        <p:nvPicPr>
          <p:cNvPr id="36919" name="Picture 82">
            <a:extLst>
              <a:ext uri="{FF2B5EF4-FFF2-40B4-BE49-F238E27FC236}">
                <a16:creationId xmlns:a16="http://schemas.microsoft.com/office/drawing/2014/main" id="{8522E144-C577-8350-C594-E3F1E010A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419600"/>
            <a:ext cx="1689100" cy="1447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20" name="Picture 84">
            <a:extLst>
              <a:ext uri="{FF2B5EF4-FFF2-40B4-BE49-F238E27FC236}">
                <a16:creationId xmlns:a16="http://schemas.microsoft.com/office/drawing/2014/main" id="{473F178F-AE18-257F-DAA7-3A76A46B8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667000"/>
            <a:ext cx="1689100" cy="1447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921" name="Slide Number Placeholder 80">
            <a:extLst>
              <a:ext uri="{FF2B5EF4-FFF2-40B4-BE49-F238E27FC236}">
                <a16:creationId xmlns:a16="http://schemas.microsoft.com/office/drawing/2014/main" id="{76190AA1-3355-D58D-D6FE-3169D8CEEC1F}"/>
              </a:ext>
            </a:extLst>
          </p:cNvPr>
          <p:cNvSpPr txBox="1">
            <a:spLocks noGrp="1"/>
          </p:cNvSpPr>
          <p:nvPr/>
        </p:nvSpPr>
        <p:spPr bwMode="auto">
          <a:xfrm>
            <a:off x="0" y="6492875"/>
            <a:ext cx="457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2FD3DC90-12C2-A740-B39E-3F34D3165035}" type="slidenum">
              <a:rPr lang="en-US" altLang="zh-CN" sz="1000">
                <a:solidFill>
                  <a:srgbClr val="A7A399"/>
                </a:solidFill>
                <a:latin typeface="Angie"/>
                <a:ea typeface="宋体" panose="02010600030101010101" pitchFamily="2" charset="-122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n-US" altLang="zh-CN" sz="1000">
              <a:solidFill>
                <a:srgbClr val="A7A399"/>
              </a:solidFill>
              <a:latin typeface="Angie"/>
              <a:ea typeface="宋体" panose="02010600030101010101" pitchFamily="2" charset="-122"/>
            </a:endParaRPr>
          </a:p>
        </p:txBody>
      </p:sp>
      <p:pic>
        <p:nvPicPr>
          <p:cNvPr id="36922" name="图片 62" descr="IMG_20170630_132100.jpg">
            <a:extLst>
              <a:ext uri="{FF2B5EF4-FFF2-40B4-BE49-F238E27FC236}">
                <a16:creationId xmlns:a16="http://schemas.microsoft.com/office/drawing/2014/main" id="{508CB773-CB7A-0F1D-A1F1-5F189D2C2077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17407" r="15556" b="8519"/>
          <a:stretch>
            <a:fillRect/>
          </a:stretch>
        </p:blipFill>
        <p:spPr bwMode="auto">
          <a:xfrm>
            <a:off x="76200" y="2667000"/>
            <a:ext cx="1676400" cy="1436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23" name="图片 65" descr="IMG_20170630_143837.jpg">
            <a:extLst>
              <a:ext uri="{FF2B5EF4-FFF2-40B4-BE49-F238E27FC236}">
                <a16:creationId xmlns:a16="http://schemas.microsoft.com/office/drawing/2014/main" id="{5833D363-FFED-62AC-53A8-F23380DFEAB8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0" t="17828" r="10464" b="20155"/>
          <a:stretch>
            <a:fillRect/>
          </a:stretch>
        </p:blipFill>
        <p:spPr bwMode="auto">
          <a:xfrm>
            <a:off x="1905000" y="4419600"/>
            <a:ext cx="1689100" cy="1447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24" name="图片 1">
            <a:extLst>
              <a:ext uri="{FF2B5EF4-FFF2-40B4-BE49-F238E27FC236}">
                <a16:creationId xmlns:a16="http://schemas.microsoft.com/office/drawing/2014/main" id="{617F325B-1AB2-B268-63AA-3570DDBAA723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3" t="44952" r="17883" b="39597"/>
          <a:stretch>
            <a:fillRect/>
          </a:stretch>
        </p:blipFill>
        <p:spPr bwMode="auto">
          <a:xfrm>
            <a:off x="76200" y="4419600"/>
            <a:ext cx="1689100" cy="1447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25" name="图片 2">
            <a:extLst>
              <a:ext uri="{FF2B5EF4-FFF2-40B4-BE49-F238E27FC236}">
                <a16:creationId xmlns:a16="http://schemas.microsoft.com/office/drawing/2014/main" id="{00DC510A-4CEE-947D-3B00-1CEC47EB713D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7" t="41499" r="12871" b="39250"/>
          <a:stretch>
            <a:fillRect/>
          </a:stretch>
        </p:blipFill>
        <p:spPr bwMode="auto">
          <a:xfrm>
            <a:off x="7388639" y="2667000"/>
            <a:ext cx="1676400" cy="1447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26" name="Picture 1" descr="signature_1829130027">
            <a:extLst>
              <a:ext uri="{FF2B5EF4-FFF2-40B4-BE49-F238E27FC236}">
                <a16:creationId xmlns:a16="http://schemas.microsoft.com/office/drawing/2014/main" id="{724E4212-385D-A3C6-CD4B-3399153CB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6400800"/>
            <a:ext cx="14478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Line 39">
            <a:extLst>
              <a:ext uri="{FF2B5EF4-FFF2-40B4-BE49-F238E27FC236}">
                <a16:creationId xmlns:a16="http://schemas.microsoft.com/office/drawing/2014/main" id="{EFE47351-70B3-485D-8BDC-B26506AD08E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838200"/>
            <a:ext cx="8839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ie" pitchFamily="2" charset="0"/>
              <a:cs typeface="+mn-cs"/>
            </a:endParaRPr>
          </a:p>
        </p:txBody>
      </p:sp>
      <p:sp>
        <p:nvSpPr>
          <p:cNvPr id="8222" name="TextBox 31">
            <a:extLst>
              <a:ext uri="{FF2B5EF4-FFF2-40B4-BE49-F238E27FC236}">
                <a16:creationId xmlns:a16="http://schemas.microsoft.com/office/drawing/2014/main" id="{67F08B36-4077-4AE5-BF4E-FBFB60E75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2243" y="404813"/>
            <a:ext cx="6183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800" i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Other Parts For Power Tools </a:t>
            </a:r>
            <a:r>
              <a:rPr lang="en-US" sz="2800" i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: EXAMPLES</a:t>
            </a:r>
          </a:p>
        </p:txBody>
      </p:sp>
      <p:sp>
        <p:nvSpPr>
          <p:cNvPr id="38933" name="Slide Number Placeholder 80">
            <a:extLst>
              <a:ext uri="{FF2B5EF4-FFF2-40B4-BE49-F238E27FC236}">
                <a16:creationId xmlns:a16="http://schemas.microsoft.com/office/drawing/2014/main" id="{17EC549E-5858-A839-9557-72858F765750}"/>
              </a:ext>
            </a:extLst>
          </p:cNvPr>
          <p:cNvSpPr txBox="1">
            <a:spLocks noGrp="1"/>
          </p:cNvSpPr>
          <p:nvPr/>
        </p:nvSpPr>
        <p:spPr bwMode="auto">
          <a:xfrm>
            <a:off x="0" y="6492875"/>
            <a:ext cx="457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C61A6C43-8D71-D348-9A34-FF4FA6069D2E}" type="slidenum">
              <a:rPr lang="en-US" altLang="zh-CN" sz="1000">
                <a:solidFill>
                  <a:srgbClr val="A7A399"/>
                </a:solidFill>
                <a:latin typeface="Angie"/>
                <a:ea typeface="宋体" panose="02010600030101010101" pitchFamily="2" charset="-122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n-US" altLang="zh-CN" sz="1000">
              <a:solidFill>
                <a:srgbClr val="A7A399"/>
              </a:solidFill>
              <a:latin typeface="Angie"/>
              <a:ea typeface="宋体" panose="02010600030101010101" pitchFamily="2" charset="-122"/>
            </a:endParaRPr>
          </a:p>
        </p:txBody>
      </p:sp>
      <p:sp>
        <p:nvSpPr>
          <p:cNvPr id="38935" name="Picture 48">
            <a:extLst>
              <a:ext uri="{FF2B5EF4-FFF2-40B4-BE49-F238E27FC236}">
                <a16:creationId xmlns:a16="http://schemas.microsoft.com/office/drawing/2014/main" id="{A2B8D493-BDCA-05F4-6E3A-2AB0130C5E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29000" y="1219200"/>
            <a:ext cx="22860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7200">
              <a:solidFill>
                <a:srgbClr val="DDDDDD"/>
              </a:solidFill>
              <a:latin typeface="Angie"/>
            </a:endParaRPr>
          </a:p>
        </p:txBody>
      </p:sp>
      <p:sp>
        <p:nvSpPr>
          <p:cNvPr id="38936" name="Picture 49">
            <a:extLst>
              <a:ext uri="{FF2B5EF4-FFF2-40B4-BE49-F238E27FC236}">
                <a16:creationId xmlns:a16="http://schemas.microsoft.com/office/drawing/2014/main" id="{FB43C298-A387-5461-9AEA-1D15E16825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" y="1219200"/>
            <a:ext cx="2362200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7200">
              <a:solidFill>
                <a:srgbClr val="DDDDDD"/>
              </a:solidFill>
              <a:latin typeface="Angie"/>
            </a:endParaRPr>
          </a:p>
        </p:txBody>
      </p:sp>
      <p:sp>
        <p:nvSpPr>
          <p:cNvPr id="38937" name="Picture 51" descr="Index Fixture">
            <a:extLst>
              <a:ext uri="{FF2B5EF4-FFF2-40B4-BE49-F238E27FC236}">
                <a16:creationId xmlns:a16="http://schemas.microsoft.com/office/drawing/2014/main" id="{818C0820-4DD2-243A-D351-9B8B97AF4F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52800" y="3733800"/>
            <a:ext cx="23622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7200">
              <a:solidFill>
                <a:srgbClr val="DDDDDD"/>
              </a:solidFill>
              <a:latin typeface="Angie"/>
            </a:endParaRPr>
          </a:p>
        </p:txBody>
      </p:sp>
      <p:sp>
        <p:nvSpPr>
          <p:cNvPr id="38939" name="Picture 38">
            <a:extLst>
              <a:ext uri="{FF2B5EF4-FFF2-40B4-BE49-F238E27FC236}">
                <a16:creationId xmlns:a16="http://schemas.microsoft.com/office/drawing/2014/main" id="{4BF12865-ADB3-F88A-AC86-D66B98DA3D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3400" y="3733800"/>
            <a:ext cx="2438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7200">
              <a:solidFill>
                <a:srgbClr val="DDDDDD"/>
              </a:solidFill>
              <a:latin typeface="Angie"/>
            </a:endParaRPr>
          </a:p>
        </p:txBody>
      </p:sp>
      <p:pic>
        <p:nvPicPr>
          <p:cNvPr id="38940" name="Picture 1" descr="signature_1829130027">
            <a:extLst>
              <a:ext uri="{FF2B5EF4-FFF2-40B4-BE49-F238E27FC236}">
                <a16:creationId xmlns:a16="http://schemas.microsoft.com/office/drawing/2014/main" id="{D670EF71-B21D-8D1F-9837-68B0ED171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6400800"/>
            <a:ext cx="14478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1" name="图片 40">
            <a:extLst>
              <a:ext uri="{FF2B5EF4-FFF2-40B4-BE49-F238E27FC236}">
                <a16:creationId xmlns:a16="http://schemas.microsoft.com/office/drawing/2014/main" id="{BD991FB8-6D00-6938-F4D0-8B898DAAFFA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1636713" cy="1368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42" name="图片 41">
            <a:extLst>
              <a:ext uri="{FF2B5EF4-FFF2-40B4-BE49-F238E27FC236}">
                <a16:creationId xmlns:a16="http://schemas.microsoft.com/office/drawing/2014/main" id="{2186B274-3866-AD4E-A26E-5628A77AD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5" t="24431" r="29121" b="41800"/>
          <a:stretch>
            <a:fillRect/>
          </a:stretch>
        </p:blipFill>
        <p:spPr bwMode="auto">
          <a:xfrm>
            <a:off x="1981200" y="990600"/>
            <a:ext cx="1655763" cy="1368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43" name="图片 42">
            <a:extLst>
              <a:ext uri="{FF2B5EF4-FFF2-40B4-BE49-F238E27FC236}">
                <a16:creationId xmlns:a16="http://schemas.microsoft.com/office/drawing/2014/main" id="{447EC645-6BF4-2197-2553-2788BF2F4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3" t="31090" r="44482" b="49310"/>
          <a:stretch>
            <a:fillRect/>
          </a:stretch>
        </p:blipFill>
        <p:spPr bwMode="auto">
          <a:xfrm>
            <a:off x="3733800" y="990600"/>
            <a:ext cx="1717675" cy="1368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44" name="图片 43">
            <a:extLst>
              <a:ext uri="{FF2B5EF4-FFF2-40B4-BE49-F238E27FC236}">
                <a16:creationId xmlns:a16="http://schemas.microsoft.com/office/drawing/2014/main" id="{CB3838B6-891C-960B-38DC-FA59275B7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90600"/>
            <a:ext cx="1641475" cy="1368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45" name="图片 44">
            <a:extLst>
              <a:ext uri="{FF2B5EF4-FFF2-40B4-BE49-F238E27FC236}">
                <a16:creationId xmlns:a16="http://schemas.microsoft.com/office/drawing/2014/main" id="{3A766D26-CAAA-6F92-3B10-EEE9BC111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9" t="36400" r="43301" b="43301"/>
          <a:stretch>
            <a:fillRect/>
          </a:stretch>
        </p:blipFill>
        <p:spPr bwMode="auto">
          <a:xfrm>
            <a:off x="7315200" y="978246"/>
            <a:ext cx="1641475" cy="1368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46" name="TextBox 58">
            <a:extLst>
              <a:ext uri="{FF2B5EF4-FFF2-40B4-BE49-F238E27FC236}">
                <a16:creationId xmlns:a16="http://schemas.microsoft.com/office/drawing/2014/main" id="{06CE5DD4-7917-C312-971C-F9C0C0E47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362200"/>
            <a:ext cx="1524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100" b="0" i="0">
                <a:latin typeface="Calibri" panose="020F0502020204030204" pitchFamily="34" charset="0"/>
                <a:ea typeface="宋体" panose="02010600030101010101" pitchFamily="2" charset="-122"/>
              </a:rPr>
              <a:t>Nut: 300k/yr.</a:t>
            </a:r>
          </a:p>
        </p:txBody>
      </p:sp>
      <p:sp>
        <p:nvSpPr>
          <p:cNvPr id="38947" name="TextBox 61">
            <a:extLst>
              <a:ext uri="{FF2B5EF4-FFF2-40B4-BE49-F238E27FC236}">
                <a16:creationId xmlns:a16="http://schemas.microsoft.com/office/drawing/2014/main" id="{7584F95A-9A20-2F41-6972-E45B5C861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362200"/>
            <a:ext cx="1524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100" b="0" i="0">
                <a:latin typeface="Calibri" panose="020F0502020204030204" pitchFamily="34" charset="0"/>
              </a:rPr>
              <a:t>Screw Gun: </a:t>
            </a:r>
            <a:r>
              <a:rPr lang="en-US" altLang="zh-CN" sz="1100" b="0" i="0">
                <a:latin typeface="Calibri" panose="020F0502020204030204" pitchFamily="34" charset="0"/>
                <a:ea typeface="宋体" panose="02010600030101010101" pitchFamily="2" charset="-122"/>
              </a:rPr>
              <a:t>200k/yr.</a:t>
            </a:r>
          </a:p>
        </p:txBody>
      </p:sp>
      <p:sp>
        <p:nvSpPr>
          <p:cNvPr id="38948" name="TextBox 66">
            <a:extLst>
              <a:ext uri="{FF2B5EF4-FFF2-40B4-BE49-F238E27FC236}">
                <a16:creationId xmlns:a16="http://schemas.microsoft.com/office/drawing/2014/main" id="{A8327F64-CCB5-9B1F-AAD9-11F023401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362200"/>
            <a:ext cx="16002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100" b="0" i="0">
                <a:latin typeface="Calibri" panose="020F0502020204030204" pitchFamily="34" charset="0"/>
                <a:ea typeface="宋体" panose="02010600030101010101" pitchFamily="2" charset="-122"/>
              </a:rPr>
              <a:t>Wobble Arm: 105k/year</a:t>
            </a:r>
          </a:p>
        </p:txBody>
      </p:sp>
      <p:sp>
        <p:nvSpPr>
          <p:cNvPr id="38949" name="TextBox 61">
            <a:extLst>
              <a:ext uri="{FF2B5EF4-FFF2-40B4-BE49-F238E27FC236}">
                <a16:creationId xmlns:a16="http://schemas.microsoft.com/office/drawing/2014/main" id="{66BF5816-C53A-930C-93EC-F91696A57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362200"/>
            <a:ext cx="1524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100" b="0" i="0">
                <a:latin typeface="Calibri" panose="020F0502020204030204" pitchFamily="34" charset="0"/>
                <a:ea typeface="宋体" panose="02010600030101010101" pitchFamily="2" charset="-122"/>
              </a:rPr>
              <a:t>1/8 Collet: 225k/yr.</a:t>
            </a:r>
          </a:p>
        </p:txBody>
      </p:sp>
      <p:sp>
        <p:nvSpPr>
          <p:cNvPr id="38950" name="TextBox 68">
            <a:extLst>
              <a:ext uri="{FF2B5EF4-FFF2-40B4-BE49-F238E27FC236}">
                <a16:creationId xmlns:a16="http://schemas.microsoft.com/office/drawing/2014/main" id="{841C34CB-FF64-2E61-F8B9-57CFC795E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2362200"/>
            <a:ext cx="1524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100" b="0" i="0">
                <a:latin typeface="Calibri" panose="020F0502020204030204" pitchFamily="34" charset="0"/>
                <a:ea typeface="宋体" panose="02010600030101010101" pitchFamily="2" charset="-122"/>
              </a:rPr>
              <a:t>Cam Plate: 3000k/year</a:t>
            </a:r>
          </a:p>
        </p:txBody>
      </p:sp>
      <p:pic>
        <p:nvPicPr>
          <p:cNvPr id="38951" name="图片 52">
            <a:extLst>
              <a:ext uri="{FF2B5EF4-FFF2-40B4-BE49-F238E27FC236}">
                <a16:creationId xmlns:a16="http://schemas.microsoft.com/office/drawing/2014/main" id="{ACDE2CE9-2F6D-7F89-8834-CA9565F34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6" t="27847" r="32394" b="31264"/>
          <a:stretch>
            <a:fillRect/>
          </a:stretch>
        </p:blipFill>
        <p:spPr bwMode="auto">
          <a:xfrm>
            <a:off x="3733800" y="2667000"/>
            <a:ext cx="1752600" cy="1355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52" name="图片 53">
            <a:extLst>
              <a:ext uri="{FF2B5EF4-FFF2-40B4-BE49-F238E27FC236}">
                <a16:creationId xmlns:a16="http://schemas.microsoft.com/office/drawing/2014/main" id="{3FC5963B-6CD9-72DE-6B66-7F8A9E402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 t="44083" r="13123" b="19728"/>
          <a:stretch>
            <a:fillRect/>
          </a:stretch>
        </p:blipFill>
        <p:spPr bwMode="auto">
          <a:xfrm>
            <a:off x="5562600" y="2667000"/>
            <a:ext cx="1655763" cy="1368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53" name="图片 54">
            <a:extLst>
              <a:ext uri="{FF2B5EF4-FFF2-40B4-BE49-F238E27FC236}">
                <a16:creationId xmlns:a16="http://schemas.microsoft.com/office/drawing/2014/main" id="{5704CE08-4D2F-D595-EE4E-C0336238E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4" t="24762" r="31612" b="39030"/>
          <a:stretch>
            <a:fillRect/>
          </a:stretch>
        </p:blipFill>
        <p:spPr bwMode="auto">
          <a:xfrm>
            <a:off x="7318513" y="2667000"/>
            <a:ext cx="1676400" cy="137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54" name="TextBox 74">
            <a:extLst>
              <a:ext uri="{FF2B5EF4-FFF2-40B4-BE49-F238E27FC236}">
                <a16:creationId xmlns:a16="http://schemas.microsoft.com/office/drawing/2014/main" id="{5EB1F80D-1D0E-846E-AF6B-D0BE6E387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" y="4038600"/>
            <a:ext cx="1828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100" b="0" i="0">
                <a:latin typeface="Calibri" panose="020F0502020204030204" pitchFamily="34" charset="0"/>
                <a:ea typeface="宋体" panose="02010600030101010101" pitchFamily="2" charset="-122"/>
              </a:rPr>
              <a:t>Sleeve: 500k/year</a:t>
            </a:r>
          </a:p>
        </p:txBody>
      </p:sp>
      <p:sp>
        <p:nvSpPr>
          <p:cNvPr id="38955" name="TextBox 68">
            <a:extLst>
              <a:ext uri="{FF2B5EF4-FFF2-40B4-BE49-F238E27FC236}">
                <a16:creationId xmlns:a16="http://schemas.microsoft.com/office/drawing/2014/main" id="{4BD52022-4D58-CB7C-D842-BE6FF2543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4038600"/>
            <a:ext cx="1524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100" b="0" i="0">
                <a:latin typeface="Calibri" panose="020F0502020204030204" pitchFamily="34" charset="0"/>
                <a:ea typeface="宋体" panose="02010600030101010101" pitchFamily="2" charset="-122"/>
              </a:rPr>
              <a:t>Gear: 3000k/year</a:t>
            </a:r>
          </a:p>
        </p:txBody>
      </p:sp>
      <p:sp>
        <p:nvSpPr>
          <p:cNvPr id="38956" name="TextBox 68">
            <a:extLst>
              <a:ext uri="{FF2B5EF4-FFF2-40B4-BE49-F238E27FC236}">
                <a16:creationId xmlns:a16="http://schemas.microsoft.com/office/drawing/2014/main" id="{FF0A0022-A4DB-5B8F-5E6D-2F0539844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4038600"/>
            <a:ext cx="1524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100" b="0" i="0">
                <a:latin typeface="Calibri" panose="020F0502020204030204" pitchFamily="34" charset="0"/>
                <a:ea typeface="宋体" panose="02010600030101010101" pitchFamily="2" charset="-122"/>
              </a:rPr>
              <a:t>Shaft: 3000k/year</a:t>
            </a:r>
          </a:p>
        </p:txBody>
      </p:sp>
      <p:sp>
        <p:nvSpPr>
          <p:cNvPr id="38957" name="TextBox 68">
            <a:extLst>
              <a:ext uri="{FF2B5EF4-FFF2-40B4-BE49-F238E27FC236}">
                <a16:creationId xmlns:a16="http://schemas.microsoft.com/office/drawing/2014/main" id="{97AFB661-5205-E97B-B25F-79CAE6990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1522" y="4018514"/>
            <a:ext cx="1524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100" b="0" i="0" dirty="0">
                <a:latin typeface="Calibri" panose="020F0502020204030204" pitchFamily="34" charset="0"/>
                <a:ea typeface="宋体" panose="02010600030101010101" pitchFamily="2" charset="-122"/>
              </a:rPr>
              <a:t>Anvil</a:t>
            </a:r>
            <a:r>
              <a:rPr lang="zh-CN" altLang="en-US" sz="1100" b="0" i="0" dirty="0">
                <a:latin typeface="Calibri" panose="020F0502020204030204" pitchFamily="34" charset="0"/>
                <a:ea typeface="宋体" panose="02010600030101010101" pitchFamily="2" charset="-122"/>
              </a:rPr>
              <a:t>：</a:t>
            </a:r>
            <a:r>
              <a:rPr lang="en-US" altLang="zh-CN" sz="1100" b="0" i="0" dirty="0">
                <a:latin typeface="Calibri" panose="020F0502020204030204" pitchFamily="34" charset="0"/>
                <a:ea typeface="宋体" panose="02010600030101010101" pitchFamily="2" charset="-122"/>
              </a:rPr>
              <a:t>300k/year</a:t>
            </a:r>
          </a:p>
        </p:txBody>
      </p:sp>
      <p:pic>
        <p:nvPicPr>
          <p:cNvPr id="38958" name="图片 60">
            <a:extLst>
              <a:ext uri="{FF2B5EF4-FFF2-40B4-BE49-F238E27FC236}">
                <a16:creationId xmlns:a16="http://schemas.microsoft.com/office/drawing/2014/main" id="{BE646D3F-575F-76D9-B49E-D14E78C7B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0" t="25769" r="30714" b="42273"/>
          <a:stretch>
            <a:fillRect/>
          </a:stretch>
        </p:blipFill>
        <p:spPr bwMode="auto">
          <a:xfrm>
            <a:off x="228600" y="2667000"/>
            <a:ext cx="1635125" cy="137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59" name="图片 61">
            <a:extLst>
              <a:ext uri="{FF2B5EF4-FFF2-40B4-BE49-F238E27FC236}">
                <a16:creationId xmlns:a16="http://schemas.microsoft.com/office/drawing/2014/main" id="{16A4C497-6239-6F0D-E868-34B4CCE28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4" t="27995" r="26122" b="31796"/>
          <a:stretch>
            <a:fillRect/>
          </a:stretch>
        </p:blipFill>
        <p:spPr bwMode="auto">
          <a:xfrm>
            <a:off x="1981200" y="2667000"/>
            <a:ext cx="1676400" cy="137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60" name="图片 62">
            <a:extLst>
              <a:ext uri="{FF2B5EF4-FFF2-40B4-BE49-F238E27FC236}">
                <a16:creationId xmlns:a16="http://schemas.microsoft.com/office/drawing/2014/main" id="{DCC480F9-F6D8-0EA4-9598-D9662CD57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30099" r="36607" b="54501"/>
          <a:stretch>
            <a:fillRect/>
          </a:stretch>
        </p:blipFill>
        <p:spPr bwMode="auto">
          <a:xfrm>
            <a:off x="228600" y="4343400"/>
            <a:ext cx="1635125" cy="1400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61" name="TextBox 68">
            <a:extLst>
              <a:ext uri="{FF2B5EF4-FFF2-40B4-BE49-F238E27FC236}">
                <a16:creationId xmlns:a16="http://schemas.microsoft.com/office/drawing/2014/main" id="{0F3A2A2E-EC68-C0CE-E6B8-1596B2491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715000"/>
            <a:ext cx="1524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100" b="0" i="0">
                <a:latin typeface="Calibri" panose="020F0502020204030204" pitchFamily="34" charset="0"/>
                <a:ea typeface="宋体" panose="02010600030101010101" pitchFamily="2" charset="-122"/>
              </a:rPr>
              <a:t>Clevis Pin: 300k/year</a:t>
            </a:r>
          </a:p>
        </p:txBody>
      </p:sp>
      <p:sp>
        <p:nvSpPr>
          <p:cNvPr id="38962" name="TextBox 68">
            <a:extLst>
              <a:ext uri="{FF2B5EF4-FFF2-40B4-BE49-F238E27FC236}">
                <a16:creationId xmlns:a16="http://schemas.microsoft.com/office/drawing/2014/main" id="{51690B57-63E3-72AF-5902-10B40FDE7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038600"/>
            <a:ext cx="18002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100" b="0" i="0">
                <a:latin typeface="Calibri" panose="020F0502020204030204" pitchFamily="34" charset="0"/>
                <a:ea typeface="宋体" panose="02010600030101010101" pitchFamily="2" charset="-122"/>
              </a:rPr>
              <a:t>Out put shaft: 200k/year</a:t>
            </a:r>
          </a:p>
        </p:txBody>
      </p:sp>
      <p:pic>
        <p:nvPicPr>
          <p:cNvPr id="38963" name="图片 2">
            <a:extLst>
              <a:ext uri="{FF2B5EF4-FFF2-40B4-BE49-F238E27FC236}">
                <a16:creationId xmlns:a16="http://schemas.microsoft.com/office/drawing/2014/main" id="{70186A89-D1E5-6F8F-DB9E-77AD0DDDB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5" t="30313" r="27888" b="43710"/>
          <a:stretch>
            <a:fillRect/>
          </a:stretch>
        </p:blipFill>
        <p:spPr bwMode="auto">
          <a:xfrm>
            <a:off x="1981200" y="4343400"/>
            <a:ext cx="1676400" cy="137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64" name="图片 4">
            <a:extLst>
              <a:ext uri="{FF2B5EF4-FFF2-40B4-BE49-F238E27FC236}">
                <a16:creationId xmlns:a16="http://schemas.microsoft.com/office/drawing/2014/main" id="{E5042022-9ED4-D847-3CFC-B44564CF0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5" t="33745" r="32111" b="28354"/>
          <a:stretch>
            <a:fillRect/>
          </a:stretch>
        </p:blipFill>
        <p:spPr bwMode="auto">
          <a:xfrm>
            <a:off x="3733800" y="4343400"/>
            <a:ext cx="1752600" cy="137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65" name="图片 6">
            <a:extLst>
              <a:ext uri="{FF2B5EF4-FFF2-40B4-BE49-F238E27FC236}">
                <a16:creationId xmlns:a16="http://schemas.microsoft.com/office/drawing/2014/main" id="{46D5E071-7461-8787-0DE7-2AA968BAB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2" t="26067" r="19112" b="21982"/>
          <a:stretch>
            <a:fillRect/>
          </a:stretch>
        </p:blipFill>
        <p:spPr bwMode="auto">
          <a:xfrm>
            <a:off x="5562600" y="4343400"/>
            <a:ext cx="1676400" cy="137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66" name="图片 8">
            <a:extLst>
              <a:ext uri="{FF2B5EF4-FFF2-40B4-BE49-F238E27FC236}">
                <a16:creationId xmlns:a16="http://schemas.microsoft.com/office/drawing/2014/main" id="{2CC680CD-1113-2E5D-C89E-D010BC510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513" y="4343400"/>
            <a:ext cx="1676400" cy="137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67" name="TextBox 68">
            <a:extLst>
              <a:ext uri="{FF2B5EF4-FFF2-40B4-BE49-F238E27FC236}">
                <a16:creationId xmlns:a16="http://schemas.microsoft.com/office/drawing/2014/main" id="{229C94AA-7DD0-3AF3-CDCC-B478F45A0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715000"/>
            <a:ext cx="16764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100" b="0" i="0">
                <a:latin typeface="Calibri" panose="020F0502020204030204" pitchFamily="34" charset="0"/>
                <a:ea typeface="宋体" panose="02010600030101010101" pitchFamily="2" charset="-122"/>
              </a:rPr>
              <a:t>Motor Pinion: 300k/year</a:t>
            </a:r>
          </a:p>
        </p:txBody>
      </p:sp>
      <p:sp>
        <p:nvSpPr>
          <p:cNvPr id="38968" name="TextBox 68">
            <a:extLst>
              <a:ext uri="{FF2B5EF4-FFF2-40B4-BE49-F238E27FC236}">
                <a16:creationId xmlns:a16="http://schemas.microsoft.com/office/drawing/2014/main" id="{F860BF3F-5751-5D56-5FA6-7BAA3C059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5715000"/>
            <a:ext cx="1524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100" b="0" i="0">
                <a:latin typeface="Calibri" panose="020F0502020204030204" pitchFamily="34" charset="0"/>
                <a:ea typeface="宋体" panose="02010600030101010101" pitchFamily="2" charset="-122"/>
              </a:rPr>
              <a:t>Plate: 300k/year</a:t>
            </a:r>
          </a:p>
        </p:txBody>
      </p:sp>
      <p:sp>
        <p:nvSpPr>
          <p:cNvPr id="38969" name="TextBox 68">
            <a:extLst>
              <a:ext uri="{FF2B5EF4-FFF2-40B4-BE49-F238E27FC236}">
                <a16:creationId xmlns:a16="http://schemas.microsoft.com/office/drawing/2014/main" id="{248441F9-D296-1FBD-4E4D-CB549B08D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5715000"/>
            <a:ext cx="1524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100" b="0" i="0">
                <a:latin typeface="Calibri" panose="020F0502020204030204" pitchFamily="34" charset="0"/>
                <a:ea typeface="宋体" panose="02010600030101010101" pitchFamily="2" charset="-122"/>
              </a:rPr>
              <a:t>Shaft : 200k/year</a:t>
            </a:r>
          </a:p>
        </p:txBody>
      </p:sp>
      <p:sp>
        <p:nvSpPr>
          <p:cNvPr id="38970" name="TextBox 68">
            <a:extLst>
              <a:ext uri="{FF2B5EF4-FFF2-40B4-BE49-F238E27FC236}">
                <a16:creationId xmlns:a16="http://schemas.microsoft.com/office/drawing/2014/main" id="{BF627A5B-CC6B-0E74-BFD2-BD6B0F045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715000"/>
            <a:ext cx="1524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100" b="0" i="0" dirty="0">
                <a:latin typeface="Calibri" panose="020F0502020204030204" pitchFamily="34" charset="0"/>
                <a:ea typeface="宋体" panose="02010600030101010101" pitchFamily="2" charset="-122"/>
              </a:rPr>
              <a:t>Spindle: 200k/year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Line 39">
            <a:extLst>
              <a:ext uri="{FF2B5EF4-FFF2-40B4-BE49-F238E27FC236}">
                <a16:creationId xmlns:a16="http://schemas.microsoft.com/office/drawing/2014/main" id="{7BCC0647-A8CF-4640-97D4-AD600B4A521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838200"/>
            <a:ext cx="8839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ie" pitchFamily="2" charset="0"/>
              <a:cs typeface="+mn-cs"/>
            </a:endParaRPr>
          </a:p>
        </p:txBody>
      </p:sp>
      <p:sp>
        <p:nvSpPr>
          <p:cNvPr id="8222" name="TextBox 31">
            <a:extLst>
              <a:ext uri="{FF2B5EF4-FFF2-40B4-BE49-F238E27FC236}">
                <a16:creationId xmlns:a16="http://schemas.microsoft.com/office/drawing/2014/main" id="{3685F8E5-8775-43A6-9F4D-2A3AF09EE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266700"/>
            <a:ext cx="86296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1pPr>
            <a:lvl2pPr marL="742950" indent="-285750"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2pPr>
            <a:lvl3pPr marL="1143000" indent="-228600"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3pPr>
            <a:lvl4pPr marL="1600200" indent="-228600"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4pPr>
            <a:lvl5pPr marL="2057400" indent="-228600"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zh-CN" sz="3600" i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Exhaust Manifold Sensor Bos</a:t>
            </a:r>
            <a:r>
              <a:rPr lang="en-US" altLang="zh-CN" sz="3600" i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s And GPF Boss</a:t>
            </a:r>
            <a:endParaRPr lang="en-US" altLang="zh-CN" sz="3600" i="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0983" name="TextBox 59">
            <a:extLst>
              <a:ext uri="{FF2B5EF4-FFF2-40B4-BE49-F238E27FC236}">
                <a16:creationId xmlns:a16="http://schemas.microsoft.com/office/drawing/2014/main" id="{09593426-4653-F027-7C64-622A75C95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286000"/>
            <a:ext cx="152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800" b="0" i="0">
                <a:latin typeface="Calibri" panose="020F0502020204030204" pitchFamily="34" charset="0"/>
                <a:ea typeface="宋体" panose="02010600030101010101" pitchFamily="2" charset="-122"/>
              </a:rPr>
              <a:t>Powder metallurgy Process (Material :    SUS434 HB)</a:t>
            </a:r>
          </a:p>
        </p:txBody>
      </p:sp>
      <p:sp>
        <p:nvSpPr>
          <p:cNvPr id="40984" name="TextBox 61">
            <a:extLst>
              <a:ext uri="{FF2B5EF4-FFF2-40B4-BE49-F238E27FC236}">
                <a16:creationId xmlns:a16="http://schemas.microsoft.com/office/drawing/2014/main" id="{89A986CC-02E9-B712-502A-8B3EBE4F4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24063"/>
            <a:ext cx="15240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zh-CN" altLang="zh-CN" sz="1100" b="0" i="0">
              <a:latin typeface="Calibri" panose="020F0502020204030204" pitchFamily="34" charset="0"/>
            </a:endParaRPr>
          </a:p>
        </p:txBody>
      </p:sp>
      <p:sp>
        <p:nvSpPr>
          <p:cNvPr id="40985" name="Slide Number Placeholder 80">
            <a:extLst>
              <a:ext uri="{FF2B5EF4-FFF2-40B4-BE49-F238E27FC236}">
                <a16:creationId xmlns:a16="http://schemas.microsoft.com/office/drawing/2014/main" id="{74187D32-5253-272E-9927-AF370C21B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0" y="6492875"/>
            <a:ext cx="457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8F20FFC-E0FF-2549-B642-7D2577AD0977}" type="slidenum">
              <a:rPr lang="en-US" altLang="zh-CN" sz="1000">
                <a:solidFill>
                  <a:srgbClr val="A7A399"/>
                </a:solidFill>
                <a:latin typeface="Angi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US" altLang="zh-CN" sz="1000">
              <a:solidFill>
                <a:srgbClr val="A7A399"/>
              </a:solidFill>
              <a:latin typeface="Angie"/>
            </a:endParaRPr>
          </a:p>
        </p:txBody>
      </p:sp>
      <p:pic>
        <p:nvPicPr>
          <p:cNvPr id="40986" name="图片 39">
            <a:extLst>
              <a:ext uri="{FF2B5EF4-FFF2-40B4-BE49-F238E27FC236}">
                <a16:creationId xmlns:a16="http://schemas.microsoft.com/office/drawing/2014/main" id="{A316F7E3-75FA-06FF-AFF7-2990A96E5FA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1" t="33598" r="39120" b="37401"/>
          <a:stretch>
            <a:fillRect/>
          </a:stretch>
        </p:blipFill>
        <p:spPr bwMode="auto">
          <a:xfrm>
            <a:off x="2133600" y="914400"/>
            <a:ext cx="1600200" cy="137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7" name="图片 40">
            <a:extLst>
              <a:ext uri="{FF2B5EF4-FFF2-40B4-BE49-F238E27FC236}">
                <a16:creationId xmlns:a16="http://schemas.microsoft.com/office/drawing/2014/main" id="{CE9F6103-2DB5-64BC-F77F-151ACE66996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5" t="30240" r="34323" b="39520"/>
          <a:stretch>
            <a:fillRect/>
          </a:stretch>
        </p:blipFill>
        <p:spPr bwMode="auto">
          <a:xfrm>
            <a:off x="3810000" y="914400"/>
            <a:ext cx="1600200" cy="137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8" name="图片 42">
            <a:extLst>
              <a:ext uri="{FF2B5EF4-FFF2-40B4-BE49-F238E27FC236}">
                <a16:creationId xmlns:a16="http://schemas.microsoft.com/office/drawing/2014/main" id="{A9173BE1-FED7-C3BA-FB2B-3EFB663FACA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5" t="34602" r="35033" b="36838"/>
          <a:stretch>
            <a:fillRect/>
          </a:stretch>
        </p:blipFill>
        <p:spPr bwMode="auto">
          <a:xfrm>
            <a:off x="7162800" y="4259262"/>
            <a:ext cx="1600200" cy="137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9" name="TextBox 59">
            <a:extLst>
              <a:ext uri="{FF2B5EF4-FFF2-40B4-BE49-F238E27FC236}">
                <a16:creationId xmlns:a16="http://schemas.microsoft.com/office/drawing/2014/main" id="{FB29FCA3-C54E-1641-3684-F828394BB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286000"/>
            <a:ext cx="1447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800" b="0" i="0">
                <a:latin typeface="Calibri" panose="020F0502020204030204" pitchFamily="34" charset="0"/>
                <a:ea typeface="宋体" panose="02010600030101010101" pitchFamily="2" charset="-122"/>
              </a:rPr>
              <a:t>Powder metallurgy Process (Material :    SUS434 HB)</a:t>
            </a:r>
          </a:p>
        </p:txBody>
      </p:sp>
      <p:sp>
        <p:nvSpPr>
          <p:cNvPr id="40990" name="TextBox 59">
            <a:extLst>
              <a:ext uri="{FF2B5EF4-FFF2-40B4-BE49-F238E27FC236}">
                <a16:creationId xmlns:a16="http://schemas.microsoft.com/office/drawing/2014/main" id="{E443B607-F817-2D8B-6416-FF6D96F9B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286000"/>
            <a:ext cx="1447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800" b="0" i="0">
                <a:latin typeface="Calibri" panose="020F0502020204030204" pitchFamily="34" charset="0"/>
                <a:ea typeface="宋体" panose="02010600030101010101" pitchFamily="2" charset="-122"/>
              </a:rPr>
              <a:t>Powder metallurgy Process (Material :    SUS409L CB)</a:t>
            </a:r>
          </a:p>
        </p:txBody>
      </p:sp>
      <p:sp>
        <p:nvSpPr>
          <p:cNvPr id="40991" name="TextBox 59">
            <a:extLst>
              <a:ext uri="{FF2B5EF4-FFF2-40B4-BE49-F238E27FC236}">
                <a16:creationId xmlns:a16="http://schemas.microsoft.com/office/drawing/2014/main" id="{02216746-0A4B-5AD7-5040-B6685600C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286000"/>
            <a:ext cx="1219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800" b="0" i="0">
                <a:latin typeface="Calibri" panose="020F0502020204030204" pitchFamily="34" charset="0"/>
                <a:ea typeface="宋体" panose="02010600030101010101" pitchFamily="2" charset="-122"/>
              </a:rPr>
              <a:t>Lost-wax coating Process (Material :    SUS430)</a:t>
            </a:r>
          </a:p>
        </p:txBody>
      </p:sp>
      <p:sp>
        <p:nvSpPr>
          <p:cNvPr id="40992" name="TextBox 59">
            <a:extLst>
              <a:ext uri="{FF2B5EF4-FFF2-40B4-BE49-F238E27FC236}">
                <a16:creationId xmlns:a16="http://schemas.microsoft.com/office/drawing/2014/main" id="{59D1BFB6-375E-3E35-6BC4-10FE37469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286000"/>
            <a:ext cx="1371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800" b="0" i="0">
                <a:latin typeface="Calibri" panose="020F0502020204030204" pitchFamily="34" charset="0"/>
                <a:ea typeface="宋体" panose="02010600030101010101" pitchFamily="2" charset="-122"/>
              </a:rPr>
              <a:t>Lost-wax coating  Process (Material :    SUS430)</a:t>
            </a:r>
          </a:p>
        </p:txBody>
      </p:sp>
      <p:sp>
        <p:nvSpPr>
          <p:cNvPr id="40993" name="TextBox 59">
            <a:extLst>
              <a:ext uri="{FF2B5EF4-FFF2-40B4-BE49-F238E27FC236}">
                <a16:creationId xmlns:a16="http://schemas.microsoft.com/office/drawing/2014/main" id="{7BFE70CE-2C63-E886-FBBA-745D1A551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638800"/>
            <a:ext cx="1295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800" b="0" i="0">
                <a:latin typeface="Calibri" panose="020F0502020204030204" pitchFamily="34" charset="0"/>
                <a:ea typeface="宋体" panose="02010600030101010101" pitchFamily="2" charset="-122"/>
              </a:rPr>
              <a:t>Cold Forging Process (Material :    SUS430 )</a:t>
            </a:r>
          </a:p>
        </p:txBody>
      </p:sp>
      <p:pic>
        <p:nvPicPr>
          <p:cNvPr id="40994" name="图片 1">
            <a:extLst>
              <a:ext uri="{FF2B5EF4-FFF2-40B4-BE49-F238E27FC236}">
                <a16:creationId xmlns:a16="http://schemas.microsoft.com/office/drawing/2014/main" id="{D612A7DE-7147-2B60-220F-E3BFAE6618F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5" t="31883" r="43159" b="37006"/>
          <a:stretch>
            <a:fillRect/>
          </a:stretch>
        </p:blipFill>
        <p:spPr bwMode="auto">
          <a:xfrm>
            <a:off x="5486400" y="914400"/>
            <a:ext cx="1600200" cy="137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5" name="图片 4">
            <a:extLst>
              <a:ext uri="{FF2B5EF4-FFF2-40B4-BE49-F238E27FC236}">
                <a16:creationId xmlns:a16="http://schemas.microsoft.com/office/drawing/2014/main" id="{1D2FBD74-1693-2EB3-927C-38EB21F5468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0" t="30943" r="42084" b="48671"/>
          <a:stretch>
            <a:fillRect/>
          </a:stretch>
        </p:blipFill>
        <p:spPr bwMode="auto">
          <a:xfrm>
            <a:off x="7162800" y="922338"/>
            <a:ext cx="1600200" cy="137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6" name="Picture 1" descr="signature_1829130027">
            <a:extLst>
              <a:ext uri="{FF2B5EF4-FFF2-40B4-BE49-F238E27FC236}">
                <a16:creationId xmlns:a16="http://schemas.microsoft.com/office/drawing/2014/main" id="{2221AC3D-0464-03A1-298B-F6C22F80E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6400800"/>
            <a:ext cx="14478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7" name="图片 41">
            <a:extLst>
              <a:ext uri="{FF2B5EF4-FFF2-40B4-BE49-F238E27FC236}">
                <a16:creationId xmlns:a16="http://schemas.microsoft.com/office/drawing/2014/main" id="{030EB1E4-6B42-0F03-0557-E03651E6C69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0" t="32381" r="36298" b="37379"/>
          <a:stretch>
            <a:fillRect/>
          </a:stretch>
        </p:blipFill>
        <p:spPr bwMode="auto">
          <a:xfrm>
            <a:off x="457200" y="914400"/>
            <a:ext cx="1600200" cy="137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8" name="图片 2">
            <a:extLst>
              <a:ext uri="{FF2B5EF4-FFF2-40B4-BE49-F238E27FC236}">
                <a16:creationId xmlns:a16="http://schemas.microsoft.com/office/drawing/2014/main" id="{974F6915-6095-546E-1DF4-E8A6A712C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0" t="31131" r="27415" b="35542"/>
          <a:stretch>
            <a:fillRect/>
          </a:stretch>
        </p:blipFill>
        <p:spPr bwMode="auto">
          <a:xfrm>
            <a:off x="2133600" y="2590800"/>
            <a:ext cx="1600200" cy="137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9" name="图片 4">
            <a:extLst>
              <a:ext uri="{FF2B5EF4-FFF2-40B4-BE49-F238E27FC236}">
                <a16:creationId xmlns:a16="http://schemas.microsoft.com/office/drawing/2014/main" id="{08ED465A-F088-582A-E8D0-22F8F8044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6" t="31619" r="19583" b="19125"/>
          <a:stretch>
            <a:fillRect/>
          </a:stretch>
        </p:blipFill>
        <p:spPr bwMode="auto">
          <a:xfrm>
            <a:off x="3810000" y="2590800"/>
            <a:ext cx="1600200" cy="137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0" name="图片 6">
            <a:extLst>
              <a:ext uri="{FF2B5EF4-FFF2-40B4-BE49-F238E27FC236}">
                <a16:creationId xmlns:a16="http://schemas.microsoft.com/office/drawing/2014/main" id="{3BE2FCFE-2A37-475E-6D86-1A2B40633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18869" r="25583" b="34203"/>
          <a:stretch>
            <a:fillRect/>
          </a:stretch>
        </p:blipFill>
        <p:spPr bwMode="auto">
          <a:xfrm>
            <a:off x="5486400" y="2590800"/>
            <a:ext cx="1600200" cy="137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1" name="图片 8">
            <a:extLst>
              <a:ext uri="{FF2B5EF4-FFF2-40B4-BE49-F238E27FC236}">
                <a16:creationId xmlns:a16="http://schemas.microsoft.com/office/drawing/2014/main" id="{3DB4C542-B84F-4E4C-D2F0-6D1658944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3" t="19623" r="18916" b="28793"/>
          <a:stretch>
            <a:fillRect/>
          </a:stretch>
        </p:blipFill>
        <p:spPr bwMode="auto">
          <a:xfrm>
            <a:off x="7162800" y="2590800"/>
            <a:ext cx="1600200" cy="137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2" name="图片 14">
            <a:extLst>
              <a:ext uri="{FF2B5EF4-FFF2-40B4-BE49-F238E27FC236}">
                <a16:creationId xmlns:a16="http://schemas.microsoft.com/office/drawing/2014/main" id="{026A10DB-3F18-EBA8-D971-D2DDA558D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2" t="14876" r="18216" b="7439"/>
          <a:stretch>
            <a:fillRect/>
          </a:stretch>
        </p:blipFill>
        <p:spPr bwMode="auto">
          <a:xfrm>
            <a:off x="5486400" y="4267200"/>
            <a:ext cx="1600200" cy="137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03" name="TextBox 59">
            <a:extLst>
              <a:ext uri="{FF2B5EF4-FFF2-40B4-BE49-F238E27FC236}">
                <a16:creationId xmlns:a16="http://schemas.microsoft.com/office/drawing/2014/main" id="{BF51CB85-9269-E0FF-E023-E6F159C2C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962400"/>
            <a:ext cx="152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800" b="0" i="0">
                <a:latin typeface="Calibri" panose="020F0502020204030204" pitchFamily="34" charset="0"/>
                <a:ea typeface="宋体" panose="02010600030101010101" pitchFamily="2" charset="-122"/>
              </a:rPr>
              <a:t>Powder metallurgy Process (Material :    SUS434 HB)</a:t>
            </a:r>
          </a:p>
        </p:txBody>
      </p:sp>
      <p:sp>
        <p:nvSpPr>
          <p:cNvPr id="41004" name="TextBox 59">
            <a:extLst>
              <a:ext uri="{FF2B5EF4-FFF2-40B4-BE49-F238E27FC236}">
                <a16:creationId xmlns:a16="http://schemas.microsoft.com/office/drawing/2014/main" id="{E7D2ACB2-056E-E622-5956-C03CEAB10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962400"/>
            <a:ext cx="152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800" b="0" i="0">
                <a:latin typeface="Calibri" panose="020F0502020204030204" pitchFamily="34" charset="0"/>
                <a:ea typeface="宋体" panose="02010600030101010101" pitchFamily="2" charset="-122"/>
              </a:rPr>
              <a:t>Powder metallurgy Process (Material :    SUS434 HB)</a:t>
            </a:r>
          </a:p>
        </p:txBody>
      </p:sp>
      <p:sp>
        <p:nvSpPr>
          <p:cNvPr id="41005" name="TextBox 59">
            <a:extLst>
              <a:ext uri="{FF2B5EF4-FFF2-40B4-BE49-F238E27FC236}">
                <a16:creationId xmlns:a16="http://schemas.microsoft.com/office/drawing/2014/main" id="{873E9475-4158-8FDF-9879-507A72A0E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962400"/>
            <a:ext cx="152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800" b="0" i="0">
                <a:latin typeface="Calibri" panose="020F0502020204030204" pitchFamily="34" charset="0"/>
                <a:ea typeface="宋体" panose="02010600030101010101" pitchFamily="2" charset="-122"/>
              </a:rPr>
              <a:t>Powder metallurgy Process (Material :    SUS434 HB)</a:t>
            </a:r>
          </a:p>
        </p:txBody>
      </p:sp>
      <p:sp>
        <p:nvSpPr>
          <p:cNvPr id="41006" name="TextBox 59">
            <a:extLst>
              <a:ext uri="{FF2B5EF4-FFF2-40B4-BE49-F238E27FC236}">
                <a16:creationId xmlns:a16="http://schemas.microsoft.com/office/drawing/2014/main" id="{C372B4DB-AE2C-4376-C131-4F53E8C59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3962400"/>
            <a:ext cx="152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800" b="0" i="0">
                <a:latin typeface="Calibri" panose="020F0502020204030204" pitchFamily="34" charset="0"/>
                <a:ea typeface="宋体" panose="02010600030101010101" pitchFamily="2" charset="-122"/>
              </a:rPr>
              <a:t>Powder metallurgy Process (Material :    SUS434 HB)</a:t>
            </a:r>
          </a:p>
        </p:txBody>
      </p:sp>
      <p:sp>
        <p:nvSpPr>
          <p:cNvPr id="41007" name="TextBox 59">
            <a:extLst>
              <a:ext uri="{FF2B5EF4-FFF2-40B4-BE49-F238E27FC236}">
                <a16:creationId xmlns:a16="http://schemas.microsoft.com/office/drawing/2014/main" id="{3A121352-B220-4E96-7D6C-5A64577C3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638800"/>
            <a:ext cx="1295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800" b="0" i="0">
                <a:latin typeface="Calibri" panose="020F0502020204030204" pitchFamily="34" charset="0"/>
                <a:ea typeface="宋体" panose="02010600030101010101" pitchFamily="2" charset="-122"/>
              </a:rPr>
              <a:t>Cold Forging Process (Material :    SUS430 )</a:t>
            </a:r>
          </a:p>
        </p:txBody>
      </p:sp>
      <p:pic>
        <p:nvPicPr>
          <p:cNvPr id="41008" name="图片 16">
            <a:extLst>
              <a:ext uri="{FF2B5EF4-FFF2-40B4-BE49-F238E27FC236}">
                <a16:creationId xmlns:a16="http://schemas.microsoft.com/office/drawing/2014/main" id="{83906AFE-CD6E-9475-406F-8C0E77CBF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29291" r="27499" b="21074"/>
          <a:stretch>
            <a:fillRect/>
          </a:stretch>
        </p:blipFill>
        <p:spPr bwMode="auto">
          <a:xfrm>
            <a:off x="3810000" y="4267200"/>
            <a:ext cx="1600200" cy="137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9" name="图片 18">
            <a:extLst>
              <a:ext uri="{FF2B5EF4-FFF2-40B4-BE49-F238E27FC236}">
                <a16:creationId xmlns:a16="http://schemas.microsoft.com/office/drawing/2014/main" id="{5614BA27-5A2A-5568-2667-9B0F8AE8C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8" t="12012" r="11417" b="6367"/>
          <a:stretch>
            <a:fillRect/>
          </a:stretch>
        </p:blipFill>
        <p:spPr bwMode="auto">
          <a:xfrm>
            <a:off x="2133600" y="4267200"/>
            <a:ext cx="1600200" cy="137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0" name="TextBox 59">
            <a:extLst>
              <a:ext uri="{FF2B5EF4-FFF2-40B4-BE49-F238E27FC236}">
                <a16:creationId xmlns:a16="http://schemas.microsoft.com/office/drawing/2014/main" id="{C80633DD-D448-705F-5A60-930E0A147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638800"/>
            <a:ext cx="1371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800" b="0" i="0">
                <a:latin typeface="Calibri" panose="020F0502020204030204" pitchFamily="34" charset="0"/>
                <a:ea typeface="宋体" panose="02010600030101010101" pitchFamily="2" charset="-122"/>
              </a:rPr>
              <a:t>investment casting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800" b="0" i="0">
                <a:latin typeface="Calibri" panose="020F0502020204030204" pitchFamily="34" charset="0"/>
                <a:ea typeface="宋体" panose="02010600030101010101" pitchFamily="2" charset="-122"/>
              </a:rPr>
              <a:t>(Material :    SUS430 )</a:t>
            </a:r>
          </a:p>
        </p:txBody>
      </p:sp>
      <p:sp>
        <p:nvSpPr>
          <p:cNvPr id="41011" name="TextBox 59">
            <a:extLst>
              <a:ext uri="{FF2B5EF4-FFF2-40B4-BE49-F238E27FC236}">
                <a16:creationId xmlns:a16="http://schemas.microsoft.com/office/drawing/2014/main" id="{829BDC7B-9A89-7C31-76EA-ECD96FDE9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638800"/>
            <a:ext cx="1371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800" b="0" i="0">
                <a:latin typeface="Calibri" panose="020F0502020204030204" pitchFamily="34" charset="0"/>
                <a:ea typeface="宋体" panose="02010600030101010101" pitchFamily="2" charset="-122"/>
              </a:rPr>
              <a:t>investment casting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800" b="0" i="0">
                <a:latin typeface="Calibri" panose="020F0502020204030204" pitchFamily="34" charset="0"/>
                <a:ea typeface="宋体" panose="02010600030101010101" pitchFamily="2" charset="-122"/>
              </a:rPr>
              <a:t>(Material :    SUS430 )</a:t>
            </a:r>
          </a:p>
        </p:txBody>
      </p:sp>
      <p:pic>
        <p:nvPicPr>
          <p:cNvPr id="41012" name="图片 2">
            <a:extLst>
              <a:ext uri="{FF2B5EF4-FFF2-40B4-BE49-F238E27FC236}">
                <a16:creationId xmlns:a16="http://schemas.microsoft.com/office/drawing/2014/main" id="{7AC97A30-C887-2BBB-11B6-D89AD4BB2B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2" t="28380" r="43494" b="33223"/>
          <a:stretch>
            <a:fillRect/>
          </a:stretch>
        </p:blipFill>
        <p:spPr bwMode="auto">
          <a:xfrm>
            <a:off x="457200" y="2590800"/>
            <a:ext cx="1600200" cy="1371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3" name="图片 4">
            <a:extLst>
              <a:ext uri="{FF2B5EF4-FFF2-40B4-BE49-F238E27FC236}">
                <a16:creationId xmlns:a16="http://schemas.microsoft.com/office/drawing/2014/main" id="{0A8BD4EA-EBAC-4129-A265-E2B3FAE32C3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27048" r="22816" b="28801"/>
          <a:stretch>
            <a:fillRect/>
          </a:stretch>
        </p:blipFill>
        <p:spPr bwMode="auto">
          <a:xfrm>
            <a:off x="457200" y="4267200"/>
            <a:ext cx="1600200" cy="1371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4" name="TextBox 59">
            <a:extLst>
              <a:ext uri="{FF2B5EF4-FFF2-40B4-BE49-F238E27FC236}">
                <a16:creationId xmlns:a16="http://schemas.microsoft.com/office/drawing/2014/main" id="{D3DD0050-72FF-6F70-241A-E8FD7DF0B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929063"/>
            <a:ext cx="152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800" b="0" i="0">
                <a:latin typeface="Calibri" panose="020F0502020204030204" pitchFamily="34" charset="0"/>
                <a:ea typeface="宋体" panose="02010600030101010101" pitchFamily="2" charset="-122"/>
              </a:rPr>
              <a:t>Powder metallurgy Process (Material :    SUS434 HB)</a:t>
            </a:r>
          </a:p>
        </p:txBody>
      </p:sp>
      <p:sp>
        <p:nvSpPr>
          <p:cNvPr id="41015" name="TextBox 59">
            <a:extLst>
              <a:ext uri="{FF2B5EF4-FFF2-40B4-BE49-F238E27FC236}">
                <a16:creationId xmlns:a16="http://schemas.microsoft.com/office/drawing/2014/main" id="{13C99253-2F59-34BA-DA9E-A7DD2D2A9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605463"/>
            <a:ext cx="152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800" b="0" i="0">
                <a:latin typeface="Calibri" panose="020F0502020204030204" pitchFamily="34" charset="0"/>
                <a:ea typeface="宋体" panose="02010600030101010101" pitchFamily="2" charset="-122"/>
              </a:rPr>
              <a:t>Powder metallurgy Process (Material :    SUS434 HB)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Line 39">
            <a:extLst>
              <a:ext uri="{FF2B5EF4-FFF2-40B4-BE49-F238E27FC236}">
                <a16:creationId xmlns:a16="http://schemas.microsoft.com/office/drawing/2014/main" id="{EA309CE8-AC53-4F2F-BC71-4D357BEFAEA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838200"/>
            <a:ext cx="8839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ie" pitchFamily="2" charset="0"/>
              <a:cs typeface="+mn-cs"/>
            </a:endParaRPr>
          </a:p>
        </p:txBody>
      </p:sp>
      <p:sp>
        <p:nvSpPr>
          <p:cNvPr id="5150" name="TextBox 31">
            <a:extLst>
              <a:ext uri="{FF2B5EF4-FFF2-40B4-BE49-F238E27FC236}">
                <a16:creationId xmlns:a16="http://schemas.microsoft.com/office/drawing/2014/main" id="{F955766C-3B7F-453B-8A9F-81E236F79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8838" y="286545"/>
            <a:ext cx="4857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QUALITY IN OPERATION</a:t>
            </a:r>
          </a:p>
        </p:txBody>
      </p:sp>
      <p:sp>
        <p:nvSpPr>
          <p:cNvPr id="35" name="正方形/長方形 25">
            <a:extLst>
              <a:ext uri="{FF2B5EF4-FFF2-40B4-BE49-F238E27FC236}">
                <a16:creationId xmlns:a16="http://schemas.microsoft.com/office/drawing/2014/main" id="{71D4981E-99E3-4D49-AAB8-4BAAE35E8031}"/>
              </a:ext>
            </a:extLst>
          </p:cNvPr>
          <p:cNvSpPr/>
          <p:nvPr/>
        </p:nvSpPr>
        <p:spPr>
          <a:xfrm>
            <a:off x="304800" y="5721350"/>
            <a:ext cx="2541090" cy="338554"/>
          </a:xfrm>
          <a:prstGeom prst="rect">
            <a:avLst/>
          </a:prstGeom>
          <a:noFill/>
          <a:ln>
            <a:noFill/>
          </a:ln>
          <a:effectLst>
            <a:outerShdw blurRad="2921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50800"/>
            <a:bevelB w="508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altLang="ja-JP" sz="1600" b="0" i="0" dirty="0">
                <a:solidFill>
                  <a:srgbClr val="000000"/>
                </a:solidFill>
                <a:latin typeface="Calibri" pitchFamily="34" charset="0"/>
                <a:ea typeface="HG丸ｺﾞｼｯｸM-PRO"/>
                <a:cs typeface="HG丸ｺﾞｼｯｸM-PRO"/>
              </a:rPr>
              <a:t>   Smart  Scope  (SP3020)</a:t>
            </a:r>
            <a:endParaRPr lang="ja-JP" altLang="en-US" b="0" i="0" dirty="0">
              <a:solidFill>
                <a:srgbClr val="000000"/>
              </a:solidFill>
              <a:latin typeface="Calibri" pitchFamily="34" charset="0"/>
              <a:ea typeface="HG丸ｺﾞｼｯｸM-PRO"/>
              <a:cs typeface="HG丸ｺﾞｼｯｸM-PRO"/>
            </a:endParaRPr>
          </a:p>
        </p:txBody>
      </p:sp>
      <p:sp>
        <p:nvSpPr>
          <p:cNvPr id="37" name="正方形/長方形 25">
            <a:extLst>
              <a:ext uri="{FF2B5EF4-FFF2-40B4-BE49-F238E27FC236}">
                <a16:creationId xmlns:a16="http://schemas.microsoft.com/office/drawing/2014/main" id="{CDFF2875-C86D-4CD1-B7B3-1B707DBE257D}"/>
              </a:ext>
            </a:extLst>
          </p:cNvPr>
          <p:cNvSpPr/>
          <p:nvPr/>
        </p:nvSpPr>
        <p:spPr>
          <a:xfrm>
            <a:off x="3429000" y="5681246"/>
            <a:ext cx="2350368" cy="338554"/>
          </a:xfrm>
          <a:prstGeom prst="rect">
            <a:avLst/>
          </a:prstGeom>
          <a:noFill/>
          <a:ln>
            <a:noFill/>
          </a:ln>
          <a:effectLst>
            <a:outerShdw blurRad="2921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50800"/>
            <a:bevelB w="508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ja-JP" sz="1600" b="0" i="0" dirty="0">
                <a:solidFill>
                  <a:srgbClr val="000000"/>
                </a:solidFill>
                <a:latin typeface="Calibri" pitchFamily="34" charset="0"/>
                <a:ea typeface="HG丸ｺﾞｼｯｸM-PRO"/>
                <a:cs typeface="HG丸ｺﾞｼｯｸM-PRO"/>
              </a:rPr>
              <a:t>Vickers Hardness</a:t>
            </a:r>
            <a:endParaRPr lang="zh-CN" altLang="en-US" sz="1600" b="0" i="0" dirty="0">
              <a:solidFill>
                <a:srgbClr val="000000"/>
              </a:solidFill>
              <a:latin typeface="Calibri" pitchFamily="34" charset="0"/>
              <a:ea typeface="HG丸ｺﾞｼｯｸM-PRO"/>
              <a:cs typeface="HG丸ｺﾞｼｯｸM-PRO"/>
            </a:endParaRPr>
          </a:p>
        </p:txBody>
      </p:sp>
      <p:sp>
        <p:nvSpPr>
          <p:cNvPr id="38" name="正方形/長方形 25">
            <a:extLst>
              <a:ext uri="{FF2B5EF4-FFF2-40B4-BE49-F238E27FC236}">
                <a16:creationId xmlns:a16="http://schemas.microsoft.com/office/drawing/2014/main" id="{7D652894-39E8-41BF-8C6F-C0937D52804C}"/>
              </a:ext>
            </a:extLst>
          </p:cNvPr>
          <p:cNvSpPr/>
          <p:nvPr/>
        </p:nvSpPr>
        <p:spPr>
          <a:xfrm>
            <a:off x="6230938" y="5715000"/>
            <a:ext cx="2532062" cy="929485"/>
          </a:xfrm>
          <a:prstGeom prst="rect">
            <a:avLst/>
          </a:prstGeom>
          <a:noFill/>
          <a:ln>
            <a:noFill/>
          </a:ln>
          <a:effectLst>
            <a:outerShdw blurRad="2921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50800"/>
            <a:bevelB w="508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altLang="zh-CN" sz="1600" b="0" i="0" dirty="0">
                <a:solidFill>
                  <a:srgbClr val="000000"/>
                </a:solidFill>
                <a:latin typeface="Calibri" pitchFamily="34" charset="0"/>
                <a:ea typeface="HG丸ｺﾞｼｯｸM-PRO"/>
                <a:cs typeface="HG丸ｺﾞｼｯｸM-PRO"/>
              </a:rPr>
              <a:t>Handheld XRF Spectrometer</a:t>
            </a:r>
            <a:endParaRPr lang="en-US" altLang="ja-JP" sz="1600" b="0" i="0" dirty="0">
              <a:solidFill>
                <a:srgbClr val="000000"/>
              </a:solidFill>
              <a:latin typeface="Calibri" pitchFamily="34" charset="0"/>
              <a:ea typeface="HG丸ｺﾞｼｯｸM-PRO"/>
              <a:cs typeface="HG丸ｺﾞｼｯｸM-PRO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en-US" altLang="ja-JP" sz="1600" b="0" i="0" dirty="0">
              <a:solidFill>
                <a:srgbClr val="000000"/>
              </a:solidFill>
              <a:latin typeface="Calibri" pitchFamily="34" charset="0"/>
              <a:ea typeface="HG丸ｺﾞｼｯｸM-PRO"/>
              <a:cs typeface="HG丸ｺﾞｼｯｸM-PRO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altLang="ja-JP" sz="1600" b="0" i="0" dirty="0">
                <a:solidFill>
                  <a:srgbClr val="000000"/>
                </a:solidFill>
                <a:latin typeface="Calibri" pitchFamily="34" charset="0"/>
                <a:ea typeface="HG丸ｺﾞｼｯｸM-PRO"/>
                <a:cs typeface="HG丸ｺﾞｼｯｸM-PRO"/>
              </a:rPr>
              <a:t>       </a:t>
            </a:r>
            <a:endParaRPr lang="ja-JP" altLang="en-US" b="0" i="0" dirty="0">
              <a:solidFill>
                <a:srgbClr val="000000"/>
              </a:solidFill>
              <a:latin typeface="Calibri" pitchFamily="34" charset="0"/>
              <a:ea typeface="HG丸ｺﾞｼｯｸM-PRO"/>
              <a:cs typeface="HG丸ｺﾞｼｯｸM-PRO"/>
            </a:endParaRPr>
          </a:p>
        </p:txBody>
      </p:sp>
      <p:sp>
        <p:nvSpPr>
          <p:cNvPr id="43044" name="Slide Number Placeholder 38">
            <a:extLst>
              <a:ext uri="{FF2B5EF4-FFF2-40B4-BE49-F238E27FC236}">
                <a16:creationId xmlns:a16="http://schemas.microsoft.com/office/drawing/2014/main" id="{FDB6E6D6-6609-0F74-40E6-014B7080D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0" y="6492875"/>
            <a:ext cx="457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CD8D06C-9730-2345-A5FA-FF2BB971CA64}" type="slidenum">
              <a:rPr lang="en-US" altLang="zh-CN" sz="1000">
                <a:solidFill>
                  <a:srgbClr val="A7A399"/>
                </a:solidFill>
                <a:latin typeface="Angi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en-US" altLang="zh-CN" sz="1000">
              <a:solidFill>
                <a:srgbClr val="A7A399"/>
              </a:solidFill>
              <a:latin typeface="Angie"/>
            </a:endParaRPr>
          </a:p>
        </p:txBody>
      </p:sp>
      <p:sp>
        <p:nvSpPr>
          <p:cNvPr id="43045" name="Rectangle 40">
            <a:extLst>
              <a:ext uri="{FF2B5EF4-FFF2-40B4-BE49-F238E27FC236}">
                <a16:creationId xmlns:a16="http://schemas.microsoft.com/office/drawing/2014/main" id="{0D024E8B-64FC-29D6-46B9-14ECCD458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795" y="3241463"/>
            <a:ext cx="19431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b="0" i="0" dirty="0">
                <a:latin typeface="Calibri" panose="020F0502020204030204" pitchFamily="34" charset="0"/>
                <a:cs typeface="Calibri" panose="020F0502020204030204" pitchFamily="34" charset="0"/>
              </a:rPr>
              <a:t>Lead Fly Series CMM</a:t>
            </a:r>
            <a:endParaRPr lang="zh-CN" altLang="en-US" sz="16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046" name="Picture 1">
            <a:extLst>
              <a:ext uri="{FF2B5EF4-FFF2-40B4-BE49-F238E27FC236}">
                <a16:creationId xmlns:a16="http://schemas.microsoft.com/office/drawing/2014/main" id="{003A7982-1031-15A1-F2C0-FC0688A77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766" y="1217612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正方形/長方形 25">
            <a:extLst>
              <a:ext uri="{FF2B5EF4-FFF2-40B4-BE49-F238E27FC236}">
                <a16:creationId xmlns:a16="http://schemas.microsoft.com/office/drawing/2014/main" id="{DC118FD5-68F4-4864-AD32-920E023AA18B}"/>
              </a:ext>
            </a:extLst>
          </p:cNvPr>
          <p:cNvSpPr/>
          <p:nvPr/>
        </p:nvSpPr>
        <p:spPr>
          <a:xfrm>
            <a:off x="6420018" y="3222346"/>
            <a:ext cx="2350368" cy="338554"/>
          </a:xfrm>
          <a:prstGeom prst="rect">
            <a:avLst/>
          </a:prstGeom>
          <a:noFill/>
          <a:ln>
            <a:noFill/>
          </a:ln>
          <a:effectLst>
            <a:outerShdw blurRad="2921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50800"/>
            <a:bevelB w="508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altLang="ja-JP" sz="1600" b="0" i="0" dirty="0">
                <a:solidFill>
                  <a:srgbClr val="000000"/>
                </a:solidFill>
                <a:latin typeface="Calibri" pitchFamily="34" charset="0"/>
                <a:ea typeface="HG丸ｺﾞｼｯｸM-PRO"/>
                <a:cs typeface="HG丸ｺﾞｼｯｸM-PRO"/>
              </a:rPr>
              <a:t> Profile meter</a:t>
            </a:r>
            <a:endParaRPr lang="ja-JP" altLang="en-US" b="0" i="0" dirty="0">
              <a:solidFill>
                <a:srgbClr val="000000"/>
              </a:solidFill>
              <a:latin typeface="Calibri" pitchFamily="34" charset="0"/>
              <a:ea typeface="HG丸ｺﾞｼｯｸM-PRO"/>
              <a:cs typeface="HG丸ｺﾞｼｯｸM-PRO"/>
            </a:endParaRPr>
          </a:p>
        </p:txBody>
      </p:sp>
      <p:pic>
        <p:nvPicPr>
          <p:cNvPr id="43050" name="图片 40" descr="IMG_20170630_143711_1.jpg">
            <a:extLst>
              <a:ext uri="{FF2B5EF4-FFF2-40B4-BE49-F238E27FC236}">
                <a16:creationId xmlns:a16="http://schemas.microsoft.com/office/drawing/2014/main" id="{020A83B7-DBC9-E0D2-447F-0491AB22521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2743200" cy="2057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正方形/長方形 25">
            <a:extLst>
              <a:ext uri="{FF2B5EF4-FFF2-40B4-BE49-F238E27FC236}">
                <a16:creationId xmlns:a16="http://schemas.microsoft.com/office/drawing/2014/main" id="{5886B9E5-88D2-4848-8449-0A4161073727}"/>
              </a:ext>
            </a:extLst>
          </p:cNvPr>
          <p:cNvSpPr/>
          <p:nvPr/>
        </p:nvSpPr>
        <p:spPr>
          <a:xfrm>
            <a:off x="3355534" y="3219863"/>
            <a:ext cx="2350368" cy="338554"/>
          </a:xfrm>
          <a:prstGeom prst="rect">
            <a:avLst/>
          </a:prstGeom>
          <a:noFill/>
          <a:ln>
            <a:noFill/>
          </a:ln>
          <a:effectLst>
            <a:outerShdw blurRad="2921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50800"/>
            <a:bevelB w="508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1600" b="0" i="0" dirty="0">
                <a:solidFill>
                  <a:srgbClr val="000000"/>
                </a:solidFill>
                <a:latin typeface="Calibri" pitchFamily="34" charset="0"/>
                <a:ea typeface="HG丸ｺﾞｼｯｸM-PRO"/>
                <a:cs typeface="HG丸ｺﾞｼｯｸM-PRO"/>
              </a:rPr>
              <a:t>Roundness</a:t>
            </a:r>
            <a:r>
              <a:rPr lang="en-US" altLang="zh-CN" sz="1600" b="0" i="0" dirty="0"/>
              <a:t> </a:t>
            </a:r>
            <a:r>
              <a:rPr lang="en-US" altLang="zh-CN" sz="1600" b="0" i="0" dirty="0">
                <a:solidFill>
                  <a:srgbClr val="000000"/>
                </a:solidFill>
                <a:latin typeface="Calibri" pitchFamily="34" charset="0"/>
                <a:ea typeface="HG丸ｺﾞｼｯｸM-PRO"/>
                <a:cs typeface="HG丸ｺﾞｼｯｸM-PRO"/>
              </a:rPr>
              <a:t>tester</a:t>
            </a:r>
            <a:endParaRPr lang="zh-CN" altLang="en-US" sz="1600" b="0" i="0" dirty="0">
              <a:solidFill>
                <a:srgbClr val="000000"/>
              </a:solidFill>
              <a:latin typeface="Calibri" pitchFamily="34" charset="0"/>
              <a:ea typeface="HG丸ｺﾞｼｯｸM-PRO"/>
              <a:cs typeface="HG丸ｺﾞｼｯｸM-PRO"/>
            </a:endParaRPr>
          </a:p>
        </p:txBody>
      </p:sp>
      <p:pic>
        <p:nvPicPr>
          <p:cNvPr id="43054" name="图片 1">
            <a:extLst>
              <a:ext uri="{FF2B5EF4-FFF2-40B4-BE49-F238E27FC236}">
                <a16:creationId xmlns:a16="http://schemas.microsoft.com/office/drawing/2014/main" id="{687D1844-CA3F-3125-F80C-F00EE4FA004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4" t="25555" r="33669" b="33096"/>
          <a:stretch>
            <a:fillRect/>
          </a:stretch>
        </p:blipFill>
        <p:spPr bwMode="auto">
          <a:xfrm>
            <a:off x="6122766" y="3657651"/>
            <a:ext cx="2743200" cy="2079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55" name="图片 2">
            <a:extLst>
              <a:ext uri="{FF2B5EF4-FFF2-40B4-BE49-F238E27FC236}">
                <a16:creationId xmlns:a16="http://schemas.microsoft.com/office/drawing/2014/main" id="{13A47D97-46F1-B4EF-F49B-03DA2BEA37F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6177" r="20209" b="15800"/>
          <a:stretch>
            <a:fillRect/>
          </a:stretch>
        </p:blipFill>
        <p:spPr bwMode="auto">
          <a:xfrm>
            <a:off x="3176117" y="1225583"/>
            <a:ext cx="2736850" cy="2054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56" name="图片 3">
            <a:extLst>
              <a:ext uri="{FF2B5EF4-FFF2-40B4-BE49-F238E27FC236}">
                <a16:creationId xmlns:a16="http://schemas.microsoft.com/office/drawing/2014/main" id="{5A35890C-F5AD-2E14-B4A5-63B87857055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88" y="3654425"/>
            <a:ext cx="2736850" cy="2060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57" name="图片 2">
            <a:extLst>
              <a:ext uri="{FF2B5EF4-FFF2-40B4-BE49-F238E27FC236}">
                <a16:creationId xmlns:a16="http://schemas.microsoft.com/office/drawing/2014/main" id="{B51036B4-77D4-91C3-55A4-C6C0A7C4F9B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7" t="18176" r="33333" b="14194"/>
          <a:stretch>
            <a:fillRect/>
          </a:stretch>
        </p:blipFill>
        <p:spPr bwMode="auto">
          <a:xfrm>
            <a:off x="239713" y="3654425"/>
            <a:ext cx="2727325" cy="2066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58" name="Picture 1" descr="signature_1829130027">
            <a:extLst>
              <a:ext uri="{FF2B5EF4-FFF2-40B4-BE49-F238E27FC236}">
                <a16:creationId xmlns:a16="http://schemas.microsoft.com/office/drawing/2014/main" id="{F75996C0-3825-D769-07F5-6E0FD02FA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6400800"/>
            <a:ext cx="14478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Line 8">
            <a:extLst>
              <a:ext uri="{FF2B5EF4-FFF2-40B4-BE49-F238E27FC236}">
                <a16:creationId xmlns:a16="http://schemas.microsoft.com/office/drawing/2014/main" id="{F7E6A01F-16CF-4C3C-9FE8-95B405FEF64C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2133600"/>
            <a:ext cx="5943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ie" pitchFamily="2" charset="0"/>
              <a:cs typeface="+mn-cs"/>
            </a:endParaRPr>
          </a:p>
        </p:txBody>
      </p:sp>
      <p:sp>
        <p:nvSpPr>
          <p:cNvPr id="2087" name="Line 39">
            <a:extLst>
              <a:ext uri="{FF2B5EF4-FFF2-40B4-BE49-F238E27FC236}">
                <a16:creationId xmlns:a16="http://schemas.microsoft.com/office/drawing/2014/main" id="{06D2719A-D4E1-4FFF-82E2-9CE673F0BFF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838200"/>
            <a:ext cx="8839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ie" pitchFamily="2" charset="0"/>
              <a:cs typeface="+mn-cs"/>
            </a:endParaRPr>
          </a:p>
        </p:txBody>
      </p:sp>
      <p:sp>
        <p:nvSpPr>
          <p:cNvPr id="3102" name="TextBox 39">
            <a:extLst>
              <a:ext uri="{FF2B5EF4-FFF2-40B4-BE49-F238E27FC236}">
                <a16:creationId xmlns:a16="http://schemas.microsoft.com/office/drawing/2014/main" id="{76A2D6C0-8186-426B-8138-997635B6D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9512" y="288131"/>
            <a:ext cx="42449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BUSINESS OVERVIEW</a:t>
            </a:r>
          </a:p>
        </p:txBody>
      </p:sp>
      <p:sp>
        <p:nvSpPr>
          <p:cNvPr id="10265" name="TextBox 40">
            <a:extLst>
              <a:ext uri="{FF2B5EF4-FFF2-40B4-BE49-F238E27FC236}">
                <a16:creationId xmlns:a16="http://schemas.microsoft.com/office/drawing/2014/main" id="{3D7AD9C3-8B7B-DCCF-9A51-40C8CC1E3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219200"/>
            <a:ext cx="5486400" cy="400050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i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FORTIS MANUFACTURING SOLUTIONS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9F88E22-B516-4A0E-AC46-BDD7D1DFE65D}"/>
              </a:ext>
            </a:extLst>
          </p:cNvPr>
          <p:cNvSpPr/>
          <p:nvPr/>
        </p:nvSpPr>
        <p:spPr bwMode="auto">
          <a:xfrm>
            <a:off x="2133600" y="1143000"/>
            <a:ext cx="5181600" cy="457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 altLang="zh-CN">
              <a:effectLst>
                <a:outerShdw blurRad="38100" dist="38100" dir="2700000" algn="tl">
                  <a:srgbClr val="000000"/>
                </a:outerShdw>
              </a:effectLst>
              <a:ea typeface="宋体" pitchFamily="2" charset="-122"/>
            </a:endParaRPr>
          </a:p>
        </p:txBody>
      </p:sp>
      <p:sp>
        <p:nvSpPr>
          <p:cNvPr id="10267" name="TextBox 47">
            <a:extLst>
              <a:ext uri="{FF2B5EF4-FFF2-40B4-BE49-F238E27FC236}">
                <a16:creationId xmlns:a16="http://schemas.microsoft.com/office/drawing/2014/main" id="{87B21837-4561-D415-57E7-7D4D59B28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2590800"/>
            <a:ext cx="2362200" cy="708025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i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Custom Engineered Solutions</a:t>
            </a:r>
          </a:p>
        </p:txBody>
      </p:sp>
      <p:sp>
        <p:nvSpPr>
          <p:cNvPr id="10268" name="TextBox 48">
            <a:extLst>
              <a:ext uri="{FF2B5EF4-FFF2-40B4-BE49-F238E27FC236}">
                <a16:creationId xmlns:a16="http://schemas.microsoft.com/office/drawing/2014/main" id="{7C6ECB3A-5405-6467-A7E5-5321F195C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590800"/>
            <a:ext cx="2743200" cy="708025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i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Precision Machined Parts </a:t>
            </a:r>
          </a:p>
        </p:txBody>
      </p:sp>
      <p:cxnSp>
        <p:nvCxnSpPr>
          <p:cNvPr id="10269" name="Straight Arrow Connector 50">
            <a:extLst>
              <a:ext uri="{FF2B5EF4-FFF2-40B4-BE49-F238E27FC236}">
                <a16:creationId xmlns:a16="http://schemas.microsoft.com/office/drawing/2014/main" id="{4D2DDDEE-B9F6-85D0-8DFF-89CBC5BD7948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4800600" y="2590800"/>
            <a:ext cx="1588" cy="1588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10270" name="Straight Arrow Connector 53">
            <a:extLst>
              <a:ext uri="{FF2B5EF4-FFF2-40B4-BE49-F238E27FC236}">
                <a16:creationId xmlns:a16="http://schemas.microsoft.com/office/drawing/2014/main" id="{BD38FE35-758C-01CE-1403-BF68AA357445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4533900" y="2057400"/>
            <a:ext cx="457200" cy="15240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10271" name="Straight Connector 58">
            <a:extLst>
              <a:ext uri="{FF2B5EF4-FFF2-40B4-BE49-F238E27FC236}">
                <a16:creationId xmlns:a16="http://schemas.microsoft.com/office/drawing/2014/main" id="{AA735568-047C-1534-F8D5-B7F161F71AC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72000" y="1676400"/>
            <a:ext cx="914400" cy="914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10272" name="Straight Connector 60">
            <a:extLst>
              <a:ext uri="{FF2B5EF4-FFF2-40B4-BE49-F238E27FC236}">
                <a16:creationId xmlns:a16="http://schemas.microsoft.com/office/drawing/2014/main" id="{C71748E8-B454-3C2E-AD0E-B289C921C474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4267200" y="1905000"/>
            <a:ext cx="4572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10273" name="Straight Connector 68">
            <a:extLst>
              <a:ext uri="{FF2B5EF4-FFF2-40B4-BE49-F238E27FC236}">
                <a16:creationId xmlns:a16="http://schemas.microsoft.com/office/drawing/2014/main" id="{7750B84B-5ECF-6AD5-7DDB-1C17A437A9F1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762000" y="2057400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7211" name="Straight Connector 70">
            <a:extLst>
              <a:ext uri="{FF2B5EF4-FFF2-40B4-BE49-F238E27FC236}">
                <a16:creationId xmlns:a16="http://schemas.microsoft.com/office/drawing/2014/main" id="{39B8D90B-0EAE-4AA9-A6D9-0908176E1BA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696200" y="2133600"/>
            <a:ext cx="0" cy="45720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75" name="Straight Connector 72">
            <a:extLst>
              <a:ext uri="{FF2B5EF4-FFF2-40B4-BE49-F238E27FC236}">
                <a16:creationId xmlns:a16="http://schemas.microsoft.com/office/drawing/2014/main" id="{CC439360-2311-7728-DDD2-C25F7EE0C87A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1638300" y="2628900"/>
            <a:ext cx="1524000" cy="11430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10276" name="Straight Connector 82">
            <a:extLst>
              <a:ext uri="{FF2B5EF4-FFF2-40B4-BE49-F238E27FC236}">
                <a16:creationId xmlns:a16="http://schemas.microsoft.com/office/drawing/2014/main" id="{30E298E7-A47E-1865-1DA2-BAF9DB8DD55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48200" y="1600200"/>
            <a:ext cx="0" cy="99060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77" name="Straight Connector 98">
            <a:extLst>
              <a:ext uri="{FF2B5EF4-FFF2-40B4-BE49-F238E27FC236}">
                <a16:creationId xmlns:a16="http://schemas.microsoft.com/office/drawing/2014/main" id="{24BA4346-68E1-6CE9-EF3B-7C60CD008F99}"/>
              </a:ext>
            </a:extLst>
          </p:cNvPr>
          <p:cNvCxnSpPr>
            <a:cxnSpLocks noChangeShapeType="1"/>
            <a:endCxn id="10268" idx="0"/>
          </p:cNvCxnSpPr>
          <p:nvPr/>
        </p:nvCxnSpPr>
        <p:spPr bwMode="auto">
          <a:xfrm>
            <a:off x="1752600" y="2112963"/>
            <a:ext cx="0" cy="477837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78" name="Slide Number Placeholder 51">
            <a:extLst>
              <a:ext uri="{FF2B5EF4-FFF2-40B4-BE49-F238E27FC236}">
                <a16:creationId xmlns:a16="http://schemas.microsoft.com/office/drawing/2014/main" id="{A0B99ACF-337F-84A6-C516-A0AC4ADF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0" y="6492875"/>
            <a:ext cx="457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8C62335-524C-F54A-AB4E-59D0C1638DF1}" type="slidenum">
              <a:rPr lang="en-US" altLang="zh-CN" sz="1000">
                <a:solidFill>
                  <a:srgbClr val="A7A399"/>
                </a:solidFill>
                <a:latin typeface="Angi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en-US" altLang="zh-CN" sz="1000">
              <a:solidFill>
                <a:srgbClr val="A7A399"/>
              </a:solidFill>
              <a:latin typeface="Angie"/>
            </a:endParaRPr>
          </a:p>
        </p:txBody>
      </p:sp>
      <p:pic>
        <p:nvPicPr>
          <p:cNvPr id="10279" name="Picture 30" descr="example_parts_big.jpg">
            <a:extLst>
              <a:ext uri="{FF2B5EF4-FFF2-40B4-BE49-F238E27FC236}">
                <a16:creationId xmlns:a16="http://schemas.microsoft.com/office/drawing/2014/main" id="{755373F5-C2B1-F21B-0C28-5A24344E76E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81400"/>
            <a:ext cx="2670175" cy="2133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0" name="图片 1">
            <a:extLst>
              <a:ext uri="{FF2B5EF4-FFF2-40B4-BE49-F238E27FC236}">
                <a16:creationId xmlns:a16="http://schemas.microsoft.com/office/drawing/2014/main" id="{848CF9AD-4F44-DC1B-0D89-E4E787B9CC6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3" t="37013" r="42361" b="31665"/>
          <a:stretch>
            <a:fillRect/>
          </a:stretch>
        </p:blipFill>
        <p:spPr bwMode="auto">
          <a:xfrm>
            <a:off x="3352800" y="3581400"/>
            <a:ext cx="2667000" cy="2133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1" name="图片 3">
            <a:extLst>
              <a:ext uri="{FF2B5EF4-FFF2-40B4-BE49-F238E27FC236}">
                <a16:creationId xmlns:a16="http://schemas.microsoft.com/office/drawing/2014/main" id="{F6BDA0E3-8EBF-6807-62A3-C62B56780BE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0" t="21523" r="40594" b="16356"/>
          <a:stretch>
            <a:fillRect/>
          </a:stretch>
        </p:blipFill>
        <p:spPr bwMode="auto">
          <a:xfrm>
            <a:off x="6324600" y="3581400"/>
            <a:ext cx="2667000" cy="2133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82" name="TextBox 44">
            <a:extLst>
              <a:ext uri="{FF2B5EF4-FFF2-40B4-BE49-F238E27FC236}">
                <a16:creationId xmlns:a16="http://schemas.microsoft.com/office/drawing/2014/main" id="{282CB89A-CDDD-5A8D-384E-9F6749177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7100" y="2608608"/>
            <a:ext cx="2362200" cy="707886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i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Assembly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Gear Box &amp; Sub-</a:t>
            </a:r>
            <a:r>
              <a:rPr lang="en-US" altLang="zh-CN" sz="2000" dirty="0" err="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assy</a:t>
            </a:r>
            <a:endParaRPr lang="en-US" altLang="zh-CN" sz="2000" i="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0283" name="Picture 1" descr="signature_1829130027">
            <a:extLst>
              <a:ext uri="{FF2B5EF4-FFF2-40B4-BE49-F238E27FC236}">
                <a16:creationId xmlns:a16="http://schemas.microsoft.com/office/drawing/2014/main" id="{8C1854EB-ACC9-CF07-D4E7-0B29784A0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6400800"/>
            <a:ext cx="14478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Line 39">
            <a:extLst>
              <a:ext uri="{FF2B5EF4-FFF2-40B4-BE49-F238E27FC236}">
                <a16:creationId xmlns:a16="http://schemas.microsoft.com/office/drawing/2014/main" id="{DF11DC0E-D102-402C-861A-DC13D223FA7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838200"/>
            <a:ext cx="8839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ie" pitchFamily="2" charset="0"/>
              <a:cs typeface="+mn-cs"/>
            </a:endParaRPr>
          </a:p>
        </p:txBody>
      </p:sp>
      <p:sp>
        <p:nvSpPr>
          <p:cNvPr id="34" name="Rectangle 31">
            <a:extLst>
              <a:ext uri="{FF2B5EF4-FFF2-40B4-BE49-F238E27FC236}">
                <a16:creationId xmlns:a16="http://schemas.microsoft.com/office/drawing/2014/main" id="{2628B18E-52EC-4581-9472-D4A5BB416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066800"/>
            <a:ext cx="838200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i="0" dirty="0">
                <a:solidFill>
                  <a:schemeClr val="tx1"/>
                </a:solidFill>
                <a:latin typeface="Calibri" pitchFamily="34" charset="0"/>
              </a:rPr>
              <a:t>Responsive engineering services</a:t>
            </a:r>
          </a:p>
          <a:p>
            <a:pPr marL="688975" lvl="1" indent="-231775">
              <a:spcBef>
                <a:spcPct val="20000"/>
              </a:spcBef>
              <a:buFontTx/>
              <a:buChar char="•"/>
              <a:defRPr/>
            </a:pPr>
            <a:r>
              <a:rPr lang="en-US" sz="2000" b="0" i="0" dirty="0">
                <a:solidFill>
                  <a:schemeClr val="tx1"/>
                </a:solidFill>
                <a:latin typeface="Calibri" pitchFamily="34" charset="0"/>
              </a:rPr>
              <a:t>Design/models/prototypes</a:t>
            </a:r>
          </a:p>
          <a:p>
            <a:pPr marL="688975" lvl="1" indent="-231775">
              <a:spcBef>
                <a:spcPct val="20000"/>
              </a:spcBef>
              <a:buFontTx/>
              <a:buChar char="•"/>
              <a:defRPr/>
            </a:pPr>
            <a:r>
              <a:rPr lang="en-US" sz="2000" b="0" i="0" dirty="0">
                <a:solidFill>
                  <a:schemeClr val="tx1"/>
                </a:solidFill>
                <a:latin typeface="Calibri" pitchFamily="34" charset="0"/>
              </a:rPr>
              <a:t>Full process development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i="0" dirty="0">
                <a:solidFill>
                  <a:schemeClr val="tx1"/>
                </a:solidFill>
                <a:latin typeface="Calibri" pitchFamily="34" charset="0"/>
              </a:rPr>
              <a:t>Employee participation in quality assurance</a:t>
            </a:r>
          </a:p>
          <a:p>
            <a:pPr marL="688975" lvl="1" indent="-231775">
              <a:spcBef>
                <a:spcPct val="20000"/>
              </a:spcBef>
              <a:buFontTx/>
              <a:buChar char="–"/>
              <a:defRPr/>
            </a:pPr>
            <a:r>
              <a:rPr lang="en-US" sz="2000" b="0" i="0" dirty="0">
                <a:solidFill>
                  <a:schemeClr val="tx1"/>
                </a:solidFill>
                <a:latin typeface="Calibri" pitchFamily="34" charset="0"/>
              </a:rPr>
              <a:t>Quality is </a:t>
            </a:r>
            <a:r>
              <a:rPr lang="en-US" sz="2000" b="0" dirty="0">
                <a:solidFill>
                  <a:schemeClr val="tx1"/>
                </a:solidFill>
                <a:latin typeface="Calibri" pitchFamily="34" charset="0"/>
              </a:rPr>
              <a:t>everyone’s </a:t>
            </a:r>
            <a:r>
              <a:rPr lang="en-US" sz="2000" b="0" i="0" dirty="0">
                <a:solidFill>
                  <a:schemeClr val="tx1"/>
                </a:solidFill>
                <a:latin typeface="Calibri" pitchFamily="34" charset="0"/>
              </a:rPr>
              <a:t>responsibility</a:t>
            </a:r>
          </a:p>
          <a:p>
            <a:pPr marL="688975" lvl="1" indent="-231775">
              <a:spcBef>
                <a:spcPct val="20000"/>
              </a:spcBef>
              <a:buFontTx/>
              <a:buChar char="–"/>
              <a:defRPr/>
            </a:pPr>
            <a:r>
              <a:rPr lang="en-US" sz="2000" b="0" i="0" dirty="0">
                <a:solidFill>
                  <a:schemeClr val="tx1"/>
                </a:solidFill>
                <a:latin typeface="Calibri" pitchFamily="34" charset="0"/>
              </a:rPr>
              <a:t>State-of-the-art production facility combined with rigid quality controls standards results in:</a:t>
            </a:r>
          </a:p>
          <a:p>
            <a:pPr marL="1033463" lvl="2" indent="-238125">
              <a:spcBef>
                <a:spcPct val="20000"/>
              </a:spcBef>
              <a:defRPr/>
            </a:pPr>
            <a:r>
              <a:rPr lang="en-US" sz="2000" b="0" i="0" dirty="0">
                <a:solidFill>
                  <a:schemeClr val="tx1"/>
                </a:solidFill>
                <a:latin typeface="Calibri" pitchFamily="34" charset="0"/>
              </a:rPr>
              <a:t>+ Close tolerances and fine finishes</a:t>
            </a:r>
          </a:p>
          <a:p>
            <a:pPr marL="1033463" lvl="2" indent="-238125">
              <a:spcBef>
                <a:spcPct val="20000"/>
              </a:spcBef>
              <a:defRPr/>
            </a:pPr>
            <a:r>
              <a:rPr lang="en-US" sz="2000" b="0" i="0" dirty="0">
                <a:solidFill>
                  <a:schemeClr val="tx1"/>
                </a:solidFill>
                <a:latin typeface="Calibri" pitchFamily="34" charset="0"/>
              </a:rPr>
              <a:t>+ Repeatable quality and low PPMs</a:t>
            </a:r>
          </a:p>
          <a:p>
            <a:pPr marL="973138" lvl="2" indent="-177800">
              <a:spcBef>
                <a:spcPct val="20000"/>
              </a:spcBef>
              <a:defRPr/>
            </a:pPr>
            <a:r>
              <a:rPr lang="en-US" sz="2000" b="0" i="0" dirty="0">
                <a:solidFill>
                  <a:schemeClr val="tx1"/>
                </a:solidFill>
                <a:latin typeface="Calibri" pitchFamily="34" charset="0"/>
              </a:rPr>
              <a:t>+ Basis for developing and maintaining </a:t>
            </a:r>
            <a:br>
              <a:rPr lang="en-US" sz="2000" b="0" i="0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sz="2000" b="0" i="0" dirty="0">
                <a:solidFill>
                  <a:schemeClr val="tx1"/>
                </a:solidFill>
                <a:latin typeface="Calibri" pitchFamily="34" charset="0"/>
              </a:rPr>
              <a:t>long-term relationships with key customers</a:t>
            </a:r>
          </a:p>
        </p:txBody>
      </p:sp>
      <p:sp>
        <p:nvSpPr>
          <p:cNvPr id="7198" name="TextBox 31">
            <a:extLst>
              <a:ext uri="{FF2B5EF4-FFF2-40B4-BE49-F238E27FC236}">
                <a16:creationId xmlns:a16="http://schemas.microsoft.com/office/drawing/2014/main" id="{AA010C22-6F53-4BC0-BB83-008C98D96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475" y="281953"/>
            <a:ext cx="4845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“ENGINEERED” QUALITY</a:t>
            </a:r>
          </a:p>
        </p:txBody>
      </p:sp>
      <p:sp>
        <p:nvSpPr>
          <p:cNvPr id="14368" name="TextBox 34">
            <a:extLst>
              <a:ext uri="{FF2B5EF4-FFF2-40B4-BE49-F238E27FC236}">
                <a16:creationId xmlns:a16="http://schemas.microsoft.com/office/drawing/2014/main" id="{897C3E4A-9490-4672-8D62-8EFC04B05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495925"/>
            <a:ext cx="7010400" cy="5238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66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300" i="0" dirty="0">
                <a:solidFill>
                  <a:schemeClr val="tx1"/>
                </a:solidFill>
                <a:latin typeface="Calibri" pitchFamily="34" charset="0"/>
              </a:rPr>
              <a:t>QUALITY POLICY:  </a:t>
            </a:r>
            <a:r>
              <a:rPr lang="en-US" sz="1300" b="0" i="0" dirty="0">
                <a:solidFill>
                  <a:schemeClr val="tx1"/>
                </a:solidFill>
                <a:latin typeface="Calibri" pitchFamily="34" charset="0"/>
              </a:rPr>
              <a:t>“</a:t>
            </a:r>
            <a:r>
              <a:rPr lang="en-US" sz="1400" dirty="0">
                <a:solidFill>
                  <a:schemeClr val="tx1"/>
                </a:solidFill>
                <a:latin typeface="Calibri" pitchFamily="34" charset="0"/>
              </a:rPr>
              <a:t>FORTIS is committed to achieving customer satisfaction by continual improvement of its manufactured products, services, and Quality Management System.</a:t>
            </a:r>
            <a:r>
              <a:rPr lang="en-US" sz="1300" b="0" i="0" dirty="0">
                <a:solidFill>
                  <a:schemeClr val="tx1"/>
                </a:solidFill>
                <a:latin typeface="Calibri" pitchFamily="34" charset="0"/>
              </a:rPr>
              <a:t>”  </a:t>
            </a:r>
          </a:p>
        </p:txBody>
      </p:sp>
      <p:sp>
        <p:nvSpPr>
          <p:cNvPr id="45088" name="Slide Number Placeholder 32">
            <a:extLst>
              <a:ext uri="{FF2B5EF4-FFF2-40B4-BE49-F238E27FC236}">
                <a16:creationId xmlns:a16="http://schemas.microsoft.com/office/drawing/2014/main" id="{F531F275-BB08-D278-6346-A3E216F94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0" y="6492875"/>
            <a:ext cx="457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CA2559A-D248-8A47-9159-4C4621DFC88D}" type="slidenum">
              <a:rPr lang="en-US" altLang="zh-CN" sz="1000">
                <a:solidFill>
                  <a:srgbClr val="A7A399"/>
                </a:solidFill>
                <a:latin typeface="Angi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en-US" altLang="zh-CN" sz="1000">
              <a:solidFill>
                <a:srgbClr val="A7A399"/>
              </a:solidFill>
              <a:latin typeface="Angie"/>
            </a:endParaRPr>
          </a:p>
        </p:txBody>
      </p:sp>
      <p:pic>
        <p:nvPicPr>
          <p:cNvPr id="45089" name="Picture 1" descr="signature_1829130027">
            <a:extLst>
              <a:ext uri="{FF2B5EF4-FFF2-40B4-BE49-F238E27FC236}">
                <a16:creationId xmlns:a16="http://schemas.microsoft.com/office/drawing/2014/main" id="{D746B256-0312-563C-D2D9-388A7399E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6400800"/>
            <a:ext cx="14478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6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Line 39">
            <a:extLst>
              <a:ext uri="{FF2B5EF4-FFF2-40B4-BE49-F238E27FC236}">
                <a16:creationId xmlns:a16="http://schemas.microsoft.com/office/drawing/2014/main" id="{514B4A23-4545-4439-BCFB-178402CBE3D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838200"/>
            <a:ext cx="8839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ie" pitchFamily="2" charset="0"/>
              <a:cs typeface="+mn-cs"/>
            </a:endParaRPr>
          </a:p>
        </p:txBody>
      </p:sp>
      <p:sp>
        <p:nvSpPr>
          <p:cNvPr id="9246" name="TextBox 31">
            <a:extLst>
              <a:ext uri="{FF2B5EF4-FFF2-40B4-BE49-F238E27FC236}">
                <a16:creationId xmlns:a16="http://schemas.microsoft.com/office/drawing/2014/main" id="{056C7BEB-B3AE-452B-872D-6D7BD2698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2450" y="288234"/>
            <a:ext cx="54991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6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CUSTOMERS &amp; REFERENCES</a:t>
            </a:r>
          </a:p>
        </p:txBody>
      </p:sp>
      <p:pic>
        <p:nvPicPr>
          <p:cNvPr id="47132" name="Picture 41" descr="Boeing">
            <a:extLst>
              <a:ext uri="{FF2B5EF4-FFF2-40B4-BE49-F238E27FC236}">
                <a16:creationId xmlns:a16="http://schemas.microsoft.com/office/drawing/2014/main" id="{867FD52E-0DB9-14C3-5EC1-E99CC0483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33" name="Slide Number Placeholder 64">
            <a:extLst>
              <a:ext uri="{FF2B5EF4-FFF2-40B4-BE49-F238E27FC236}">
                <a16:creationId xmlns:a16="http://schemas.microsoft.com/office/drawing/2014/main" id="{440BDCF2-193A-70D4-0BE7-B3384A4F0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0" y="6492875"/>
            <a:ext cx="457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2A397CC-6787-174F-A0A0-1EA16F3A5322}" type="slidenum">
              <a:rPr lang="en-US" altLang="zh-CN" sz="1000">
                <a:solidFill>
                  <a:srgbClr val="A7A399"/>
                </a:solidFill>
                <a:latin typeface="Angi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en-US" altLang="zh-CN" sz="1000">
              <a:solidFill>
                <a:srgbClr val="A7A399"/>
              </a:solidFill>
              <a:latin typeface="Angie"/>
            </a:endParaRPr>
          </a:p>
        </p:txBody>
      </p:sp>
      <p:pic>
        <p:nvPicPr>
          <p:cNvPr id="47134" name="Picture 40" descr="Black and Decker">
            <a:extLst>
              <a:ext uri="{FF2B5EF4-FFF2-40B4-BE49-F238E27FC236}">
                <a16:creationId xmlns:a16="http://schemas.microsoft.com/office/drawing/2014/main" id="{176C38FE-E55C-159E-0A78-3591670AE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2438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35" name="Picture 42" descr="Borg Warner">
            <a:extLst>
              <a:ext uri="{FF2B5EF4-FFF2-40B4-BE49-F238E27FC236}">
                <a16:creationId xmlns:a16="http://schemas.microsoft.com/office/drawing/2014/main" id="{60306186-2597-1F74-F2A4-68AE0455B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63" y="3581400"/>
            <a:ext cx="1981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36" name="Picture 48" descr="Dewalt">
            <a:extLst>
              <a:ext uri="{FF2B5EF4-FFF2-40B4-BE49-F238E27FC236}">
                <a16:creationId xmlns:a16="http://schemas.microsoft.com/office/drawing/2014/main" id="{FFE2FAFB-E904-FB3F-6BB7-17D6A55C8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30099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37" name="Picture 3" descr="C:\Users\OLeopando.EVERITE\AppData\Local\Microsoft\Windows\Temporary Internet Files\Content.Outlook\6WMTP2TJ\Itron.PNG">
            <a:extLst>
              <a:ext uri="{FF2B5EF4-FFF2-40B4-BE49-F238E27FC236}">
                <a16:creationId xmlns:a16="http://schemas.microsoft.com/office/drawing/2014/main" id="{EE79F7EC-EB79-5C82-CC2C-B0AAF72E0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347253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38" name="Picture 70">
            <a:extLst>
              <a:ext uri="{FF2B5EF4-FFF2-40B4-BE49-F238E27FC236}">
                <a16:creationId xmlns:a16="http://schemas.microsoft.com/office/drawing/2014/main" id="{D398CEA1-0156-8742-4000-DABE54997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10417" r="71889" b="76041"/>
          <a:stretch>
            <a:fillRect/>
          </a:stretch>
        </p:blipFill>
        <p:spPr bwMode="auto">
          <a:xfrm>
            <a:off x="895350" y="3524906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39" name="图片 70">
            <a:extLst>
              <a:ext uri="{FF2B5EF4-FFF2-40B4-BE49-F238E27FC236}">
                <a16:creationId xmlns:a16="http://schemas.microsoft.com/office/drawing/2014/main" id="{08F72A72-05F6-12D9-9DF6-6B9188C4F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29295" r="82578" b="61459"/>
          <a:stretch>
            <a:fillRect/>
          </a:stretch>
        </p:blipFill>
        <p:spPr bwMode="auto">
          <a:xfrm>
            <a:off x="3429000" y="3524906"/>
            <a:ext cx="160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40" name="图片 1">
            <a:extLst>
              <a:ext uri="{FF2B5EF4-FFF2-40B4-BE49-F238E27FC236}">
                <a16:creationId xmlns:a16="http://schemas.microsoft.com/office/drawing/2014/main" id="{F53F2B16-02FF-B604-6BA3-C064372529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8" t="64336" r="84891" b="33018"/>
          <a:stretch>
            <a:fillRect/>
          </a:stretch>
        </p:blipFill>
        <p:spPr bwMode="auto">
          <a:xfrm>
            <a:off x="1535803" y="5395982"/>
            <a:ext cx="206216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矩形 77">
            <a:extLst>
              <a:ext uri="{FF2B5EF4-FFF2-40B4-BE49-F238E27FC236}">
                <a16:creationId xmlns:a16="http://schemas.microsoft.com/office/drawing/2014/main" id="{F0E35595-0DF9-45A4-93AD-53EFD07B74EA}"/>
              </a:ext>
            </a:extLst>
          </p:cNvPr>
          <p:cNvSpPr/>
          <p:nvPr/>
        </p:nvSpPr>
        <p:spPr>
          <a:xfrm>
            <a:off x="3276600" y="1038673"/>
            <a:ext cx="2590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8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Tools</a:t>
            </a:r>
            <a:endParaRPr lang="zh-CN" altLang="en-US" sz="28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E219A115-0E03-4B0E-AF02-5D004228CB77}"/>
              </a:ext>
            </a:extLst>
          </p:cNvPr>
          <p:cNvSpPr/>
          <p:nvPr/>
        </p:nvSpPr>
        <p:spPr>
          <a:xfrm>
            <a:off x="3276600" y="2870579"/>
            <a:ext cx="2590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8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Automotive</a:t>
            </a:r>
            <a:endParaRPr lang="zh-CN" altLang="en-US" sz="28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D9AB7309-F3B3-4095-BE7B-E08C804EFC34}"/>
              </a:ext>
            </a:extLst>
          </p:cNvPr>
          <p:cNvSpPr/>
          <p:nvPr/>
        </p:nvSpPr>
        <p:spPr>
          <a:xfrm>
            <a:off x="2933700" y="4687611"/>
            <a:ext cx="32766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8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Industrial </a:t>
            </a:r>
            <a:endParaRPr lang="zh-CN" altLang="en-US" sz="28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144" name="图片 3">
            <a:extLst>
              <a:ext uri="{FF2B5EF4-FFF2-40B4-BE49-F238E27FC236}">
                <a16:creationId xmlns:a16="http://schemas.microsoft.com/office/drawing/2014/main" id="{C9DF4315-BD63-1C46-A52D-90A1BEEBF2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1" t="38966" r="41121" b="45879"/>
          <a:stretch>
            <a:fillRect/>
          </a:stretch>
        </p:blipFill>
        <p:spPr bwMode="auto">
          <a:xfrm>
            <a:off x="3429000" y="1676400"/>
            <a:ext cx="2743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45" name="Picture 1" descr="signature_1829130027">
            <a:extLst>
              <a:ext uri="{FF2B5EF4-FFF2-40B4-BE49-F238E27FC236}">
                <a16:creationId xmlns:a16="http://schemas.microsoft.com/office/drawing/2014/main" id="{44AA80FC-DD1D-735B-BAB6-A0FCF14EC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6400800"/>
            <a:ext cx="14478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Line 39">
            <a:extLst>
              <a:ext uri="{FF2B5EF4-FFF2-40B4-BE49-F238E27FC236}">
                <a16:creationId xmlns:a16="http://schemas.microsoft.com/office/drawing/2014/main" id="{92B082BA-FA39-4D98-9247-FFA2458CBD2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838200"/>
            <a:ext cx="8839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ie" pitchFamily="2" charset="0"/>
              <a:cs typeface="+mn-cs"/>
            </a:endParaRPr>
          </a:p>
        </p:txBody>
      </p:sp>
      <p:sp>
        <p:nvSpPr>
          <p:cNvPr id="9245" name="Rectangle 31">
            <a:extLst>
              <a:ext uri="{FF2B5EF4-FFF2-40B4-BE49-F238E27FC236}">
                <a16:creationId xmlns:a16="http://schemas.microsoft.com/office/drawing/2014/main" id="{A72A8A4E-8B18-3581-6F68-F7CFA4ED9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876300"/>
            <a:ext cx="8382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ea typeface="宋体" panose="02010600030101010101" pitchFamily="2" charset="-122"/>
              </a:rPr>
              <a:t> Proven record on mix-volume machined parts &amp; assemblies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ea typeface="宋体" panose="02010600030101010101" pitchFamily="2" charset="-122"/>
              </a:rPr>
              <a:t> Low-cost &amp; affiliate material sources established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ea typeface="宋体" panose="02010600030101010101" pitchFamily="2" charset="-122"/>
              </a:rPr>
              <a:t> Full-time global supplier development team 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ea typeface="宋体" panose="02010600030101010101" pitchFamily="2" charset="-122"/>
              </a:rPr>
              <a:t> Flexible workforce including 24/7 operation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ea typeface="宋体" panose="02010600030101010101" pitchFamily="2" charset="-122"/>
              </a:rPr>
              <a:t> Production facilities in China and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ea typeface="宋体" panose="02010600030101010101" pitchFamily="2" charset="-122"/>
              </a:rPr>
              <a:t>Mexico plus (US R&amp;D)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ea typeface="宋体" panose="02010600030101010101" pitchFamily="2" charset="-122"/>
              </a:rPr>
              <a:t> Global logistics &amp; supply chain support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ea typeface="宋体" panose="02010600030101010101" pitchFamily="2" charset="-122"/>
              </a:rPr>
              <a:t> Manufacturing engineering capability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ea typeface="宋体" panose="02010600030101010101" pitchFamily="2" charset="-122"/>
              </a:rPr>
              <a:t> Experienced management team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ea typeface="宋体" panose="02010600030101010101" pitchFamily="2" charset="-122"/>
              </a:rPr>
              <a:t> Has available capacity now</a:t>
            </a:r>
            <a:r>
              <a:rPr lang="en-US" altLang="zh-CN" sz="2400" dirty="0">
                <a:latin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</a:rPr>
              <a:t> Passed ISO 9001:2015 and IATF16949:2016 certifications</a:t>
            </a:r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zh-CN" sz="3000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>
              <a:spcBef>
                <a:spcPct val="20000"/>
              </a:spcBef>
              <a:buClrTx/>
              <a:buSzTx/>
              <a:buFontTx/>
              <a:buNone/>
            </a:pPr>
            <a:r>
              <a:rPr lang="en-US" altLang="zh-CN" sz="3400" b="0" i="0" dirty="0">
                <a:latin typeface="Arial" panose="020B0604020202020204" pitchFamily="34" charset="0"/>
                <a:ea typeface="宋体" panose="02010600030101010101" pitchFamily="2" charset="-122"/>
              </a:rPr>
              <a:t>	</a:t>
            </a:r>
          </a:p>
          <a:p>
            <a:pPr>
              <a:spcBef>
                <a:spcPct val="20000"/>
              </a:spcBef>
              <a:buClrTx/>
              <a:buSzTx/>
              <a:buFontTx/>
              <a:buNone/>
            </a:pPr>
            <a:r>
              <a:rPr lang="en-US" altLang="zh-CN" sz="3400" b="0" i="0" dirty="0">
                <a:latin typeface="Arial" panose="020B0604020202020204" pitchFamily="34" charset="0"/>
                <a:ea typeface="宋体" panose="02010600030101010101" pitchFamily="2" charset="-122"/>
              </a:rPr>
              <a:t>	</a:t>
            </a:r>
            <a:endParaRPr lang="en-US" altLang="zh-CN" i="0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>
              <a:spcBef>
                <a:spcPct val="20000"/>
              </a:spcBef>
              <a:buClrTx/>
              <a:buSzTx/>
              <a:buFontTx/>
              <a:buNone/>
            </a:pPr>
            <a:r>
              <a:rPr lang="en-US" altLang="zh-CN" b="0" i="0" dirty="0">
                <a:latin typeface="Calibri" panose="020F0502020204030204" pitchFamily="34" charset="0"/>
                <a:ea typeface="宋体" panose="02010600030101010101" pitchFamily="2" charset="-122"/>
              </a:rPr>
              <a:t>		</a:t>
            </a:r>
          </a:p>
        </p:txBody>
      </p:sp>
      <p:sp>
        <p:nvSpPr>
          <p:cNvPr id="9246" name="TextBox 31">
            <a:extLst>
              <a:ext uri="{FF2B5EF4-FFF2-40B4-BE49-F238E27FC236}">
                <a16:creationId xmlns:a16="http://schemas.microsoft.com/office/drawing/2014/main" id="{EA9749AB-2702-4A23-ADB1-07F25AD12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304799"/>
            <a:ext cx="6286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FORTIS IS YOUR BEST PARTNER</a:t>
            </a:r>
          </a:p>
        </p:txBody>
      </p:sp>
      <p:sp>
        <p:nvSpPr>
          <p:cNvPr id="48158" name="Slide Number Placeholder 32">
            <a:extLst>
              <a:ext uri="{FF2B5EF4-FFF2-40B4-BE49-F238E27FC236}">
                <a16:creationId xmlns:a16="http://schemas.microsoft.com/office/drawing/2014/main" id="{6C985A19-9FD2-EFBE-9C47-30BB47149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-6626" y="6448425"/>
            <a:ext cx="457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3ACA358-8DF2-2F4B-896D-7A8C78939A1C}" type="slidenum">
              <a:rPr lang="en-US" altLang="zh-CN" sz="1000">
                <a:solidFill>
                  <a:srgbClr val="A7A399"/>
                </a:solidFill>
                <a:latin typeface="Angi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US" altLang="zh-CN" sz="1000" dirty="0">
              <a:solidFill>
                <a:srgbClr val="A7A399"/>
              </a:solidFill>
              <a:latin typeface="Angie"/>
            </a:endParaRPr>
          </a:p>
        </p:txBody>
      </p:sp>
      <p:pic>
        <p:nvPicPr>
          <p:cNvPr id="48159" name="Picture 1" descr="signature_1829130027">
            <a:extLst>
              <a:ext uri="{FF2B5EF4-FFF2-40B4-BE49-F238E27FC236}">
                <a16:creationId xmlns:a16="http://schemas.microsoft.com/office/drawing/2014/main" id="{83685E2A-3305-5FA9-B8EC-B46E10938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6400800"/>
            <a:ext cx="14478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2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2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2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2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WordArt 2">
            <a:extLst>
              <a:ext uri="{FF2B5EF4-FFF2-40B4-BE49-F238E27FC236}">
                <a16:creationId xmlns:a16="http://schemas.microsoft.com/office/drawing/2014/main" id="{71AC3249-50BC-9D61-8C4A-11E3161BA073}"/>
              </a:ext>
            </a:extLst>
          </p:cNvPr>
          <p:cNvSpPr>
            <a:spLocks noChangeArrowheads="1" noChangeShapeType="1" noTextEdit="1"/>
          </p:cNvSpPr>
          <p:nvPr/>
        </p:nvSpPr>
        <p:spPr bwMode="gray">
          <a:xfrm>
            <a:off x="2400300" y="2895600"/>
            <a:ext cx="4343400" cy="609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0" scaled="1"/>
                </a:gradFill>
                <a:effectLst>
                  <a:outerShdw dist="71842" dir="2700000" algn="ctr" rotWithShape="0">
                    <a:schemeClr val="tx1">
                      <a:alpha val="50000"/>
                    </a:schemeClr>
                  </a:outerShdw>
                </a:effectLst>
                <a:latin typeface="Arial" panose="020B0604020202020204" pitchFamily="34" charset="0"/>
              </a:rPr>
              <a:t>Thank You!</a:t>
            </a:r>
          </a:p>
        </p:txBody>
      </p:sp>
      <p:sp>
        <p:nvSpPr>
          <p:cNvPr id="50179" name="Slide Number Placeholder 3">
            <a:extLst>
              <a:ext uri="{FF2B5EF4-FFF2-40B4-BE49-F238E27FC236}">
                <a16:creationId xmlns:a16="http://schemas.microsoft.com/office/drawing/2014/main" id="{B9FF15E9-364D-9827-C0F9-2FBA9E037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0" y="6492875"/>
            <a:ext cx="457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78C9F08-6D4F-D64B-A614-24B2810E80E2}" type="slidenum">
              <a:rPr lang="en-US" altLang="zh-CN" sz="1000">
                <a:solidFill>
                  <a:srgbClr val="A7A399"/>
                </a:solidFill>
                <a:latin typeface="Angi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en-US" altLang="zh-CN" sz="1000">
              <a:solidFill>
                <a:srgbClr val="A7A399"/>
              </a:solidFill>
              <a:latin typeface="Angie"/>
            </a:endParaRPr>
          </a:p>
        </p:txBody>
      </p:sp>
      <p:pic>
        <p:nvPicPr>
          <p:cNvPr id="50180" name="Picture 1" descr="signature_1829130027">
            <a:extLst>
              <a:ext uri="{FF2B5EF4-FFF2-40B4-BE49-F238E27FC236}">
                <a16:creationId xmlns:a16="http://schemas.microsoft.com/office/drawing/2014/main" id="{717C11D7-1B1B-DD73-6B57-35083FCF6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6400800"/>
            <a:ext cx="14478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Line 39">
            <a:extLst>
              <a:ext uri="{FF2B5EF4-FFF2-40B4-BE49-F238E27FC236}">
                <a16:creationId xmlns:a16="http://schemas.microsoft.com/office/drawing/2014/main" id="{FD3A0FEB-5640-4C06-A8C8-6D6302BF401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838200"/>
            <a:ext cx="8839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ie" pitchFamily="2" charset="0"/>
              <a:cs typeface="+mn-cs"/>
            </a:endParaRPr>
          </a:p>
        </p:txBody>
      </p:sp>
      <p:sp>
        <p:nvSpPr>
          <p:cNvPr id="12317" name="Rectangle 31">
            <a:extLst>
              <a:ext uri="{FF2B5EF4-FFF2-40B4-BE49-F238E27FC236}">
                <a16:creationId xmlns:a16="http://schemas.microsoft.com/office/drawing/2014/main" id="{14FA85F6-276F-0006-ABAD-A9AE73CF4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066800"/>
            <a:ext cx="43434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628650" indent="-284163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ts val="600"/>
              </a:spcBef>
              <a:buClrTx/>
              <a:buSzTx/>
              <a:buFontTx/>
              <a:buChar char="•"/>
            </a:pPr>
            <a:r>
              <a:rPr lang="en-US" altLang="zh-CN" sz="2000" i="0" dirty="0">
                <a:latin typeface="Calibri" panose="020F0502020204030204" pitchFamily="34" charset="0"/>
                <a:ea typeface="宋体" panose="02010600030101010101" pitchFamily="2" charset="-122"/>
              </a:rPr>
              <a:t>Full-service Supplier	</a:t>
            </a:r>
          </a:p>
          <a:p>
            <a:pPr>
              <a:spcBef>
                <a:spcPts val="600"/>
              </a:spcBef>
              <a:buClrTx/>
              <a:buSzTx/>
              <a:buFontTx/>
              <a:buChar char="•"/>
            </a:pPr>
            <a:r>
              <a:rPr lang="en-US" altLang="zh-CN" sz="2000" i="0" dirty="0">
                <a:latin typeface="Calibri" panose="020F0502020204030204" pitchFamily="34" charset="0"/>
                <a:ea typeface="宋体" panose="02010600030101010101" pitchFamily="2" charset="-122"/>
              </a:rPr>
              <a:t>Superior Quality</a:t>
            </a:r>
          </a:p>
          <a:p>
            <a:pPr lvl="1">
              <a:spcBef>
                <a:spcPts val="600"/>
              </a:spcBef>
              <a:buClrTx/>
              <a:buSzTx/>
              <a:buFont typeface="Wingdings" pitchFamily="2" charset="2"/>
              <a:buChar char="ü"/>
            </a:pPr>
            <a:r>
              <a:rPr lang="en-US" altLang="zh-CN" sz="1800" b="0" i="0" dirty="0">
                <a:latin typeface="Calibri" panose="020F0502020204030204" pitchFamily="34" charset="0"/>
                <a:ea typeface="宋体" panose="02010600030101010101" pitchFamily="2" charset="-122"/>
              </a:rPr>
              <a:t>ISO 9001:2015 &amp; IATF16949:2016</a:t>
            </a:r>
          </a:p>
          <a:p>
            <a:pPr lvl="1">
              <a:spcBef>
                <a:spcPts val="600"/>
              </a:spcBef>
              <a:buClrTx/>
              <a:buSzTx/>
              <a:buFont typeface="Wingdings" pitchFamily="2" charset="2"/>
              <a:buChar char="ü"/>
            </a:pPr>
            <a:r>
              <a:rPr lang="en-US" altLang="zh-CN" sz="1800" b="0" i="0" dirty="0">
                <a:latin typeface="Calibri" panose="020F0502020204030204" pitchFamily="34" charset="0"/>
                <a:ea typeface="宋体" panose="02010600030101010101" pitchFamily="2" charset="-122"/>
              </a:rPr>
              <a:t>Emphasis on repeatability &amp; reproducibility; 6-Sigma tools </a:t>
            </a:r>
            <a:endParaRPr lang="en-US" altLang="zh-CN" sz="2000" i="0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>
              <a:spcBef>
                <a:spcPts val="600"/>
              </a:spcBef>
              <a:buClrTx/>
              <a:buSzTx/>
              <a:buFontTx/>
              <a:buChar char="•"/>
            </a:pPr>
            <a:r>
              <a:rPr lang="en-US" altLang="zh-CN" sz="2000" i="0" dirty="0">
                <a:latin typeface="Calibri" panose="020F0502020204030204" pitchFamily="34" charset="0"/>
                <a:ea typeface="宋体" panose="02010600030101010101" pitchFamily="2" charset="-122"/>
              </a:rPr>
              <a:t>Global Footprint</a:t>
            </a:r>
          </a:p>
          <a:p>
            <a:pPr lvl="1">
              <a:spcBef>
                <a:spcPts val="600"/>
              </a:spcBef>
              <a:buClrTx/>
              <a:buSzTx/>
              <a:buFont typeface="Wingdings" pitchFamily="2" charset="2"/>
              <a:buChar char="ü"/>
            </a:pPr>
            <a:r>
              <a:rPr lang="en-US" altLang="zh-CN" sz="1800" b="0" i="0" dirty="0">
                <a:latin typeface="Calibri" panose="020F0502020204030204" pitchFamily="34" charset="0"/>
                <a:ea typeface="宋体" panose="02010600030101010101" pitchFamily="2" charset="-122"/>
              </a:rPr>
              <a:t>Operations in China &amp; Mexico, US HQ</a:t>
            </a:r>
          </a:p>
          <a:p>
            <a:pPr lvl="1">
              <a:spcBef>
                <a:spcPts val="600"/>
              </a:spcBef>
              <a:buClrTx/>
              <a:buSzTx/>
              <a:buFont typeface="Wingdings" pitchFamily="2" charset="2"/>
              <a:buChar char="ü"/>
            </a:pPr>
            <a:r>
              <a:rPr lang="en-US" altLang="zh-CN" sz="1800" b="0" i="0" dirty="0">
                <a:latin typeface="Calibri" panose="020F0502020204030204" pitchFamily="34" charset="0"/>
                <a:ea typeface="宋体" panose="02010600030101010101" pitchFamily="2" charset="-122"/>
              </a:rPr>
              <a:t>Flexible &amp; adaptable plant layout in response to customer needs</a:t>
            </a:r>
          </a:p>
          <a:p>
            <a:pPr lvl="1">
              <a:spcBef>
                <a:spcPts val="600"/>
              </a:spcBef>
              <a:buClrTx/>
              <a:buSzTx/>
              <a:buFont typeface="Wingdings" pitchFamily="2" charset="2"/>
              <a:buChar char="ü"/>
            </a:pPr>
            <a:r>
              <a:rPr lang="en-US" altLang="zh-CN" sz="1800" b="0" i="0" dirty="0">
                <a:latin typeface="Calibri" panose="020F0502020204030204" pitchFamily="34" charset="0"/>
                <a:ea typeface="宋体" panose="02010600030101010101" pitchFamily="2" charset="-122"/>
              </a:rPr>
              <a:t>LCP for parts &amp; assemblies</a:t>
            </a:r>
          </a:p>
          <a:p>
            <a:pPr>
              <a:spcBef>
                <a:spcPts val="6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i="0" dirty="0">
                <a:latin typeface="Calibri" panose="020F0502020204030204" pitchFamily="34" charset="0"/>
                <a:ea typeface="宋体" panose="02010600030101010101" pitchFamily="2" charset="-122"/>
              </a:rPr>
              <a:t>Supply Chain Management</a:t>
            </a:r>
          </a:p>
          <a:p>
            <a:pPr lvl="1">
              <a:spcBef>
                <a:spcPts val="600"/>
              </a:spcBef>
              <a:buClrTx/>
              <a:buSzTx/>
              <a:buFont typeface="Wingdings" pitchFamily="2" charset="2"/>
              <a:buChar char="ü"/>
            </a:pPr>
            <a:r>
              <a:rPr lang="en-US" altLang="zh-CN" sz="1800" b="0" i="0" dirty="0">
                <a:latin typeface="Calibri" panose="020F0502020204030204" pitchFamily="34" charset="0"/>
                <a:ea typeface="宋体" panose="02010600030101010101" pitchFamily="2" charset="-122"/>
              </a:rPr>
              <a:t>Experience in global logistics support</a:t>
            </a:r>
          </a:p>
          <a:p>
            <a:pPr lvl="1">
              <a:spcBef>
                <a:spcPts val="600"/>
              </a:spcBef>
              <a:buClrTx/>
              <a:buSzTx/>
              <a:buFont typeface="Wingdings" pitchFamily="2" charset="2"/>
              <a:buChar char="ü"/>
            </a:pPr>
            <a:r>
              <a:rPr lang="en-US" altLang="zh-CN" sz="1800" b="0" i="0" dirty="0">
                <a:latin typeface="Calibri" panose="020F0502020204030204" pitchFamily="34" charset="0"/>
                <a:ea typeface="宋体" panose="02010600030101010101" pitchFamily="2" charset="-122"/>
              </a:rPr>
              <a:t>Continuous supplier development </a:t>
            </a:r>
          </a:p>
          <a:p>
            <a:pPr lvl="1">
              <a:spcBef>
                <a:spcPts val="600"/>
              </a:spcBef>
              <a:buClrTx/>
              <a:buSzTx/>
              <a:buFont typeface="Wingdings" pitchFamily="2" charset="2"/>
              <a:buChar char="ü"/>
            </a:pPr>
            <a:r>
              <a:rPr lang="en-US" altLang="zh-CN" sz="1800" b="0" i="0" dirty="0">
                <a:latin typeface="Calibri" panose="020F0502020204030204" pitchFamily="34" charset="0"/>
                <a:ea typeface="宋体" panose="02010600030101010101" pitchFamily="2" charset="-122"/>
              </a:rPr>
              <a:t>Kan-ban systems </a:t>
            </a:r>
          </a:p>
          <a:p>
            <a:pPr lvl="1">
              <a:spcBef>
                <a:spcPts val="600"/>
              </a:spcBef>
              <a:buClrTx/>
              <a:buSzTx/>
              <a:buFont typeface="Wingdings" pitchFamily="2" charset="2"/>
              <a:buChar char="ü"/>
            </a:pPr>
            <a:r>
              <a:rPr lang="en-US" altLang="zh-CN" sz="1800" b="0" i="0" dirty="0">
                <a:latin typeface="Calibri" panose="020F0502020204030204" pitchFamily="34" charset="0"/>
                <a:ea typeface="宋体" panose="02010600030101010101" pitchFamily="2" charset="-122"/>
              </a:rPr>
              <a:t>24/7 operation</a:t>
            </a:r>
            <a:endParaRPr lang="en-US" altLang="zh-CN" sz="1800" i="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126" name="TextBox 34">
            <a:extLst>
              <a:ext uri="{FF2B5EF4-FFF2-40B4-BE49-F238E27FC236}">
                <a16:creationId xmlns:a16="http://schemas.microsoft.com/office/drawing/2014/main" id="{F4B697D7-C5D5-4FC3-832B-2A64C31C6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6687" y="296070"/>
            <a:ext cx="64230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UNIQUE SELLING PROPOSITION</a:t>
            </a:r>
          </a:p>
        </p:txBody>
      </p:sp>
      <p:sp>
        <p:nvSpPr>
          <p:cNvPr id="12319" name="Rectangle 31">
            <a:extLst>
              <a:ext uri="{FF2B5EF4-FFF2-40B4-BE49-F238E27FC236}">
                <a16:creationId xmlns:a16="http://schemas.microsoft.com/office/drawing/2014/main" id="{2AD4C2BA-3E37-4F1D-8DD7-03261C873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505200"/>
            <a:ext cx="4114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628650" indent="-284163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ts val="600"/>
              </a:spcBef>
              <a:buClrTx/>
              <a:buSzTx/>
              <a:buFontTx/>
              <a:buChar char="•"/>
            </a:pPr>
            <a:r>
              <a:rPr lang="en-US" altLang="zh-CN" sz="2000" i="0" dirty="0">
                <a:latin typeface="Calibri" panose="020F0502020204030204" pitchFamily="34" charset="0"/>
                <a:ea typeface="宋体" panose="02010600030101010101" pitchFamily="2" charset="-122"/>
              </a:rPr>
              <a:t>Long-Term Customer Focus</a:t>
            </a:r>
          </a:p>
          <a:p>
            <a:pPr>
              <a:spcBef>
                <a:spcPts val="600"/>
              </a:spcBef>
              <a:buClrTx/>
              <a:buSzTx/>
              <a:buFontTx/>
              <a:buChar char="•"/>
            </a:pPr>
            <a:r>
              <a:rPr lang="en-US" altLang="zh-CN" sz="2000" i="0" dirty="0">
                <a:latin typeface="Calibri" panose="020F0502020204030204" pitchFamily="34" charset="0"/>
                <a:ea typeface="宋体" panose="02010600030101010101" pitchFamily="2" charset="-122"/>
              </a:rPr>
              <a:t>Cost-down Solutions</a:t>
            </a:r>
          </a:p>
          <a:p>
            <a:pPr lvl="1">
              <a:spcBef>
                <a:spcPts val="600"/>
              </a:spcBef>
              <a:buClrTx/>
              <a:buSzTx/>
              <a:buFont typeface="Wingdings" pitchFamily="2" charset="2"/>
              <a:buChar char="ü"/>
            </a:pPr>
            <a:r>
              <a:rPr lang="en-US" altLang="zh-CN" sz="1800" b="0" i="0" dirty="0">
                <a:latin typeface="Calibri" panose="020F0502020204030204" pitchFamily="34" charset="0"/>
                <a:ea typeface="宋体" panose="02010600030101010101" pitchFamily="2" charset="-122"/>
              </a:rPr>
              <a:t>VE/VA capability</a:t>
            </a:r>
          </a:p>
          <a:p>
            <a:pPr lvl="1">
              <a:spcBef>
                <a:spcPts val="600"/>
              </a:spcBef>
              <a:buClrTx/>
              <a:buSzTx/>
              <a:buFont typeface="Wingdings" pitchFamily="2" charset="2"/>
              <a:buChar char="ü"/>
            </a:pPr>
            <a:r>
              <a:rPr lang="en-US" altLang="zh-CN" sz="1800" b="0" i="0" dirty="0">
                <a:latin typeface="Calibri" panose="020F0502020204030204" pitchFamily="34" charset="0"/>
                <a:ea typeface="宋体" panose="02010600030101010101" pitchFamily="2" charset="-122"/>
              </a:rPr>
              <a:t>Mfg. engineering support</a:t>
            </a:r>
          </a:p>
          <a:p>
            <a:pPr>
              <a:spcBef>
                <a:spcPts val="600"/>
              </a:spcBef>
              <a:buClrTx/>
              <a:buSzTx/>
              <a:buFont typeface="Wingdings" pitchFamily="2" charset="2"/>
              <a:buNone/>
            </a:pPr>
            <a:r>
              <a:rPr lang="en-US" altLang="zh-CN" sz="1800" b="0" i="0" dirty="0">
                <a:latin typeface="Calibri" panose="020F0502020204030204" pitchFamily="34" charset="0"/>
                <a:ea typeface="宋体" panose="02010600030101010101" pitchFamily="2" charset="-122"/>
              </a:rPr>
              <a:t>	</a:t>
            </a:r>
          </a:p>
          <a:p>
            <a:pPr>
              <a:spcBef>
                <a:spcPts val="600"/>
              </a:spcBef>
              <a:buClrTx/>
              <a:buSzTx/>
              <a:buFont typeface="Wingdings" pitchFamily="2" charset="2"/>
              <a:buChar char="ü"/>
            </a:pPr>
            <a:endParaRPr lang="en-US" altLang="zh-CN" sz="1800" b="0" i="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320" name="Slide Number Placeholder 33">
            <a:extLst>
              <a:ext uri="{FF2B5EF4-FFF2-40B4-BE49-F238E27FC236}">
                <a16:creationId xmlns:a16="http://schemas.microsoft.com/office/drawing/2014/main" id="{A92654CA-EDBD-D20F-7DAC-B5386EAE0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0" y="6492875"/>
            <a:ext cx="457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112F48-0ED5-5949-85C0-FA705AC27624}" type="slidenum">
              <a:rPr lang="en-US" altLang="zh-CN" sz="1000">
                <a:solidFill>
                  <a:srgbClr val="A7A399"/>
                </a:solidFill>
                <a:latin typeface="Angi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zh-CN" sz="1000">
              <a:solidFill>
                <a:srgbClr val="A7A399"/>
              </a:solidFill>
              <a:latin typeface="Angie"/>
            </a:endParaRPr>
          </a:p>
        </p:txBody>
      </p:sp>
      <p:pic>
        <p:nvPicPr>
          <p:cNvPr id="12321" name="图片 1">
            <a:extLst>
              <a:ext uri="{FF2B5EF4-FFF2-40B4-BE49-F238E27FC236}">
                <a16:creationId xmlns:a16="http://schemas.microsoft.com/office/drawing/2014/main" id="{2D80562F-CE41-F5DD-02A7-5B7654DA4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t="7555" r="21559" b="16338"/>
          <a:stretch>
            <a:fillRect/>
          </a:stretch>
        </p:blipFill>
        <p:spPr bwMode="auto">
          <a:xfrm>
            <a:off x="5257800" y="5029200"/>
            <a:ext cx="2971800" cy="1204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2" name="Picture 1" descr="signature_1829130027">
            <a:extLst>
              <a:ext uri="{FF2B5EF4-FFF2-40B4-BE49-F238E27FC236}">
                <a16:creationId xmlns:a16="http://schemas.microsoft.com/office/drawing/2014/main" id="{5BB3A979-150A-93CD-BE02-AE4E300A3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6400800"/>
            <a:ext cx="14478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1">
            <a:extLst>
              <a:ext uri="{FF2B5EF4-FFF2-40B4-BE49-F238E27FC236}">
                <a16:creationId xmlns:a16="http://schemas.microsoft.com/office/drawing/2014/main" id="{565C7C92-AE7B-4FF0-8EA6-A1DBC8015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990600"/>
            <a:ext cx="4419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628650" indent="-284163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ts val="600"/>
              </a:spcBef>
              <a:buClrTx/>
              <a:buSzTx/>
              <a:buFontTx/>
              <a:buChar char="•"/>
              <a:defRPr/>
            </a:pPr>
            <a:r>
              <a:rPr lang="en-US" altLang="zh-CN" sz="2000" i="0" dirty="0">
                <a:latin typeface="Calibri" panose="020F0502020204030204" pitchFamily="34" charset="0"/>
                <a:ea typeface="宋体" panose="02010600030101010101" pitchFamily="2" charset="-122"/>
              </a:rPr>
              <a:t>Other Process </a:t>
            </a:r>
          </a:p>
          <a:p>
            <a:pPr lvl="1"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zh-CN" sz="1800" b="0" i="0" dirty="0">
                <a:latin typeface="Calibri" panose="020F0502020204030204" pitchFamily="34" charset="0"/>
                <a:ea typeface="宋体" panose="02010600030101010101" pitchFamily="2" charset="-122"/>
              </a:rPr>
              <a:t> 13 years of cold forge  process        </a:t>
            </a:r>
          </a:p>
          <a:p>
            <a:pPr marL="344487" lvl="1" indent="0">
              <a:spcBef>
                <a:spcPts val="600"/>
              </a:spcBef>
              <a:buClrTx/>
              <a:buSzTx/>
              <a:buFont typeface="Verdana" panose="020B0604030504040204" pitchFamily="34" charset="0"/>
              <a:buNone/>
              <a:defRPr/>
            </a:pPr>
            <a:r>
              <a:rPr lang="en-US" altLang="zh-CN" sz="1800" b="0" i="0" dirty="0">
                <a:latin typeface="Calibri" panose="020F0502020204030204" pitchFamily="34" charset="0"/>
                <a:ea typeface="宋体" panose="02010600030101010101" pitchFamily="2" charset="-122"/>
              </a:rPr>
              <a:t>       experience </a:t>
            </a:r>
          </a:p>
          <a:p>
            <a:pPr lvl="1"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zh-CN" sz="1800" b="0" i="0" dirty="0">
                <a:latin typeface="Calibri" panose="020F0502020204030204" pitchFamily="34" charset="0"/>
                <a:ea typeface="宋体" panose="02010600030101010101" pitchFamily="2" charset="-122"/>
              </a:rPr>
              <a:t> 18 years of  investment casting     </a:t>
            </a:r>
          </a:p>
          <a:p>
            <a:pPr marL="344487" lvl="1" indent="0">
              <a:spcBef>
                <a:spcPts val="600"/>
              </a:spcBef>
              <a:buClrTx/>
              <a:buSzTx/>
              <a:buFont typeface="Verdana" panose="020B0604030504040204" pitchFamily="34" charset="0"/>
              <a:buNone/>
              <a:defRPr/>
            </a:pPr>
            <a:r>
              <a:rPr lang="en-US" altLang="zh-CN" sz="1800" b="0" i="0" dirty="0">
                <a:latin typeface="Calibri" panose="020F0502020204030204" pitchFamily="34" charset="0"/>
                <a:ea typeface="宋体" panose="02010600030101010101" pitchFamily="2" charset="-122"/>
              </a:rPr>
              <a:t>        process experience </a:t>
            </a:r>
          </a:p>
          <a:p>
            <a:pPr lvl="1"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zh-CN" sz="1800" b="0" i="0" dirty="0">
                <a:latin typeface="Calibri" panose="020F0502020204030204" pitchFamily="34" charset="0"/>
                <a:ea typeface="宋体" panose="02010600030101010101" pitchFamily="2" charset="-122"/>
              </a:rPr>
              <a:t>  10 years of powder metallurgy </a:t>
            </a:r>
          </a:p>
          <a:p>
            <a:pPr marL="344487" lvl="1" indent="0">
              <a:spcBef>
                <a:spcPts val="600"/>
              </a:spcBef>
              <a:buClrTx/>
              <a:buSzTx/>
              <a:buFont typeface="Verdana" panose="020B0604030504040204" pitchFamily="34" charset="0"/>
              <a:buNone/>
              <a:defRPr/>
            </a:pPr>
            <a:r>
              <a:rPr lang="en-US" altLang="zh-CN" sz="1800" b="0" i="0" dirty="0">
                <a:latin typeface="Calibri" panose="020F0502020204030204" pitchFamily="34" charset="0"/>
                <a:ea typeface="宋体" panose="02010600030101010101" pitchFamily="2" charset="-122"/>
              </a:rPr>
              <a:t>        process experience 	</a:t>
            </a:r>
          </a:p>
          <a:p>
            <a:pPr marL="344487" lvl="1" indent="0">
              <a:spcBef>
                <a:spcPts val="600"/>
              </a:spcBef>
              <a:buClrTx/>
              <a:buSzTx/>
              <a:buFont typeface="Verdana" panose="020B0604030504040204" pitchFamily="34" charset="0"/>
              <a:buNone/>
              <a:defRPr/>
            </a:pPr>
            <a:endParaRPr lang="en-US" altLang="zh-CN" sz="1800" b="0" i="0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0" indent="0">
              <a:spcBef>
                <a:spcPts val="600"/>
              </a:spcBef>
              <a:buClrTx/>
              <a:buSzTx/>
              <a:buFont typeface="Wingdings 2" panose="05020102010507070707" pitchFamily="18" charset="2"/>
              <a:buNone/>
              <a:defRPr/>
            </a:pPr>
            <a:endParaRPr lang="en-US" altLang="zh-CN" sz="1800" b="0" i="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Line 39">
            <a:extLst>
              <a:ext uri="{FF2B5EF4-FFF2-40B4-BE49-F238E27FC236}">
                <a16:creationId xmlns:a16="http://schemas.microsoft.com/office/drawing/2014/main" id="{ACE5B379-4EA3-4C52-8803-FE6BAAE4D7F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838200"/>
            <a:ext cx="8839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ie" pitchFamily="2" charset="0"/>
              <a:cs typeface="+mn-cs"/>
            </a:endParaRPr>
          </a:p>
        </p:txBody>
      </p:sp>
      <p:sp>
        <p:nvSpPr>
          <p:cNvPr id="5150" name="TextBox 31">
            <a:extLst>
              <a:ext uri="{FF2B5EF4-FFF2-40B4-BE49-F238E27FC236}">
                <a16:creationId xmlns:a16="http://schemas.microsoft.com/office/drawing/2014/main" id="{28934D04-F9EC-4265-899E-60A1AC7C2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877" y="306389"/>
            <a:ext cx="27971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CAPABILITIES</a:t>
            </a:r>
          </a:p>
        </p:txBody>
      </p:sp>
      <p:sp>
        <p:nvSpPr>
          <p:cNvPr id="14365" name="Slide Number Placeholder 34">
            <a:extLst>
              <a:ext uri="{FF2B5EF4-FFF2-40B4-BE49-F238E27FC236}">
                <a16:creationId xmlns:a16="http://schemas.microsoft.com/office/drawing/2014/main" id="{86904CC4-FC64-1C85-D5CE-4162A0E45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0" y="6492875"/>
            <a:ext cx="457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A68AABB-6DD7-FA40-8AC1-9883B9F899F8}" type="slidenum">
              <a:rPr lang="en-US" altLang="zh-CN" sz="1000">
                <a:solidFill>
                  <a:srgbClr val="A7A399"/>
                </a:solidFill>
                <a:latin typeface="Angi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zh-CN" sz="1000">
              <a:solidFill>
                <a:srgbClr val="A7A399"/>
              </a:solidFill>
              <a:latin typeface="Angie"/>
            </a:endParaRPr>
          </a:p>
        </p:txBody>
      </p:sp>
      <p:sp>
        <p:nvSpPr>
          <p:cNvPr id="14366" name="Rectangle 31">
            <a:extLst>
              <a:ext uri="{FF2B5EF4-FFF2-40B4-BE49-F238E27FC236}">
                <a16:creationId xmlns:a16="http://schemas.microsoft.com/office/drawing/2014/main" id="{67D4009C-7F38-5DBF-77B1-0ACFF1D09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863600"/>
            <a:ext cx="4416425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800100" indent="-34290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zh-CN" sz="2400" i="0" dirty="0">
                <a:latin typeface="Calibri" panose="020F0502020204030204" pitchFamily="34" charset="0"/>
                <a:ea typeface="宋体" panose="02010600030101010101" pitchFamily="2" charset="-122"/>
              </a:rPr>
              <a:t>Precision Assembly</a:t>
            </a:r>
          </a:p>
          <a:p>
            <a:pPr lvl="1">
              <a:spcBef>
                <a:spcPct val="20000"/>
              </a:spcBef>
              <a:buClrTx/>
              <a:buSzTx/>
              <a:buFont typeface="Wingdings" pitchFamily="2" charset="2"/>
              <a:buChar char="ü"/>
            </a:pPr>
            <a:r>
              <a:rPr lang="en-US" altLang="zh-CN" sz="2000" b="0" i="0" dirty="0">
                <a:latin typeface="Calibri" panose="020F0502020204030204" pitchFamily="34" charset="0"/>
                <a:ea typeface="宋体" panose="02010600030101010101" pitchFamily="2" charset="-122"/>
              </a:rPr>
              <a:t>Advance Quality &amp; Process Plan</a:t>
            </a:r>
          </a:p>
          <a:p>
            <a:pPr lvl="1">
              <a:spcBef>
                <a:spcPct val="20000"/>
              </a:spcBef>
              <a:buClrTx/>
              <a:buSzTx/>
              <a:buFont typeface="Wingdings" pitchFamily="2" charset="2"/>
              <a:buChar char="ü"/>
            </a:pPr>
            <a:r>
              <a:rPr lang="en-US" altLang="zh-CN" sz="2000" b="0" i="0" dirty="0">
                <a:latin typeface="Calibri" panose="020F0502020204030204" pitchFamily="34" charset="0"/>
                <a:ea typeface="宋体" panose="02010600030101010101" pitchFamily="2" charset="-122"/>
              </a:rPr>
              <a:t>Design &amp; build assembly cells</a:t>
            </a:r>
          </a:p>
          <a:p>
            <a:pPr lvl="1">
              <a:spcBef>
                <a:spcPct val="20000"/>
              </a:spcBef>
              <a:buClrTx/>
              <a:buSzTx/>
              <a:buFont typeface="Wingdings" pitchFamily="2" charset="2"/>
              <a:buChar char="ü"/>
            </a:pPr>
            <a:r>
              <a:rPr lang="en-US" altLang="zh-CN" sz="2000" b="0" i="0" dirty="0">
                <a:latin typeface="Calibri" panose="020F0502020204030204" pitchFamily="34" charset="0"/>
                <a:ea typeface="宋体" panose="02010600030101010101" pitchFamily="2" charset="-122"/>
              </a:rPr>
              <a:t>Pockets of Automation</a:t>
            </a:r>
          </a:p>
          <a:p>
            <a:pPr lvl="1">
              <a:spcBef>
                <a:spcPct val="20000"/>
              </a:spcBef>
              <a:buClrTx/>
              <a:buSzTx/>
              <a:buFont typeface="Wingdings" pitchFamily="2" charset="2"/>
              <a:buChar char="ü"/>
            </a:pPr>
            <a:r>
              <a:rPr lang="en-US" altLang="zh-CN" sz="2000" b="0" i="0" dirty="0">
                <a:latin typeface="Calibri" panose="020F0502020204030204" pitchFamily="34" charset="0"/>
                <a:ea typeface="宋体" panose="02010600030101010101" pitchFamily="2" charset="-122"/>
              </a:rPr>
              <a:t>Full Automation</a:t>
            </a:r>
          </a:p>
          <a:p>
            <a:pPr lvl="1">
              <a:spcBef>
                <a:spcPct val="20000"/>
              </a:spcBef>
              <a:buClrTx/>
              <a:buSzTx/>
              <a:buFont typeface="Wingdings" pitchFamily="2" charset="2"/>
              <a:buChar char="ü"/>
            </a:pPr>
            <a:r>
              <a:rPr lang="en-US" altLang="zh-CN" sz="2000" b="0" i="0" dirty="0">
                <a:latin typeface="Calibri" panose="020F0502020204030204" pitchFamily="34" charset="0"/>
                <a:ea typeface="宋体" panose="02010600030101010101" pitchFamily="2" charset="-122"/>
              </a:rPr>
              <a:t>Mistake-proofing</a:t>
            </a:r>
          </a:p>
          <a:p>
            <a:pPr marL="457200" lvl="1" indent="0">
              <a:spcBef>
                <a:spcPct val="20000"/>
              </a:spcBef>
              <a:buClrTx/>
              <a:buSzTx/>
              <a:buNone/>
            </a:pPr>
            <a:endParaRPr lang="en-US" altLang="zh-CN" sz="2000" b="0" i="0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zh-CN" sz="2400" i="0" dirty="0">
                <a:latin typeface="Calibri" panose="020F0502020204030204" pitchFamily="34" charset="0"/>
                <a:ea typeface="宋体" panose="02010600030101010101" pitchFamily="2" charset="-122"/>
              </a:rPr>
              <a:t>Precision Parts Machining</a:t>
            </a:r>
          </a:p>
          <a:p>
            <a:pPr lvl="1">
              <a:spcBef>
                <a:spcPct val="20000"/>
              </a:spcBef>
              <a:buClrTx/>
              <a:buSzTx/>
              <a:buFont typeface="Wingdings" pitchFamily="2" charset="2"/>
              <a:buChar char="ü"/>
            </a:pPr>
            <a:r>
              <a:rPr lang="en-US" altLang="zh-CN" sz="2000" b="0" i="0" dirty="0">
                <a:latin typeface="Calibri" panose="020F0502020204030204" pitchFamily="34" charset="0"/>
                <a:ea typeface="宋体" panose="02010600030101010101" pitchFamily="2" charset="-122"/>
              </a:rPr>
              <a:t>Multi-axis CNC Turning</a:t>
            </a:r>
          </a:p>
          <a:p>
            <a:pPr lvl="1">
              <a:spcBef>
                <a:spcPct val="20000"/>
              </a:spcBef>
              <a:buClrTx/>
              <a:buSzTx/>
              <a:buFont typeface="Wingdings" pitchFamily="2" charset="2"/>
              <a:buChar char="ü"/>
            </a:pPr>
            <a:r>
              <a:rPr lang="en-US" altLang="zh-CN" sz="2000" b="0" i="0" dirty="0">
                <a:latin typeface="Calibri" panose="020F0502020204030204" pitchFamily="34" charset="0"/>
                <a:ea typeface="宋体" panose="02010600030101010101" pitchFamily="2" charset="-122"/>
              </a:rPr>
              <a:t>Milling and Hard Turning</a:t>
            </a:r>
          </a:p>
          <a:p>
            <a:pPr lvl="1">
              <a:spcBef>
                <a:spcPct val="20000"/>
              </a:spcBef>
              <a:buClrTx/>
              <a:buSzTx/>
              <a:buFont typeface="Wingdings" pitchFamily="2" charset="2"/>
              <a:buChar char="ü"/>
            </a:pPr>
            <a:r>
              <a:rPr lang="en-US" altLang="zh-CN" sz="2000" b="0" i="0" dirty="0">
                <a:latin typeface="Calibri" panose="020F0502020204030204" pitchFamily="34" charset="0"/>
                <a:ea typeface="宋体" panose="02010600030101010101" pitchFamily="2" charset="-122"/>
              </a:rPr>
              <a:t>High Speed Machining Centers</a:t>
            </a:r>
          </a:p>
          <a:p>
            <a:pPr lvl="1">
              <a:spcBef>
                <a:spcPct val="20000"/>
              </a:spcBef>
              <a:buClrTx/>
              <a:buSzTx/>
              <a:buFont typeface="Wingdings" pitchFamily="2" charset="2"/>
              <a:buChar char="ü"/>
            </a:pPr>
            <a:r>
              <a:rPr lang="en-US" altLang="zh-CN" sz="2000" b="0" i="0" dirty="0">
                <a:latin typeface="Calibri" panose="020F0502020204030204" pitchFamily="34" charset="0"/>
                <a:ea typeface="宋体" panose="02010600030101010101" pitchFamily="2" charset="-122"/>
              </a:rPr>
              <a:t>Grinding and Shot-peening</a:t>
            </a:r>
          </a:p>
          <a:p>
            <a:pPr lvl="1">
              <a:spcBef>
                <a:spcPct val="20000"/>
              </a:spcBef>
              <a:buClrTx/>
              <a:buSzTx/>
              <a:buFont typeface="Wingdings" pitchFamily="2" charset="2"/>
              <a:buChar char="ü"/>
            </a:pPr>
            <a:r>
              <a:rPr lang="en-US" altLang="zh-CN" sz="2000" b="0" i="0" dirty="0">
                <a:latin typeface="Calibri" panose="020F0502020204030204" pitchFamily="34" charset="0"/>
                <a:ea typeface="宋体" panose="02010600030101010101" pitchFamily="2" charset="-122"/>
              </a:rPr>
              <a:t>Lapping, Polishing, Honing</a:t>
            </a:r>
          </a:p>
          <a:p>
            <a:pPr lvl="1">
              <a:spcBef>
                <a:spcPct val="20000"/>
              </a:spcBef>
              <a:buClrTx/>
              <a:buSzTx/>
              <a:buFont typeface="Wingdings" pitchFamily="2" charset="2"/>
              <a:buChar char="ü"/>
            </a:pPr>
            <a:r>
              <a:rPr lang="en-US" altLang="zh-CN" sz="2000" b="0" i="0" dirty="0">
                <a:latin typeface="Calibri" panose="020F0502020204030204" pitchFamily="34" charset="0"/>
                <a:ea typeface="宋体" panose="02010600030101010101" pitchFamily="2" charset="-122"/>
              </a:rPr>
              <a:t>Ultrasonic Cleaning</a:t>
            </a:r>
          </a:p>
          <a:p>
            <a:pPr lvl="1">
              <a:spcBef>
                <a:spcPct val="20000"/>
              </a:spcBef>
              <a:buClrTx/>
              <a:buSzTx/>
              <a:buFont typeface="Wingdings" pitchFamily="2" charset="2"/>
              <a:buChar char="ü"/>
            </a:pPr>
            <a:r>
              <a:rPr lang="en-US" altLang="zh-CN" sz="2000" b="0" i="0" dirty="0">
                <a:latin typeface="Calibri" panose="020F0502020204030204" pitchFamily="34" charset="0"/>
                <a:ea typeface="宋体" panose="02010600030101010101" pitchFamily="2" charset="-122"/>
              </a:rPr>
              <a:t>Multi-axis Swiss machining </a:t>
            </a:r>
          </a:p>
          <a:p>
            <a:pPr lvl="1">
              <a:spcBef>
                <a:spcPct val="20000"/>
              </a:spcBef>
              <a:buClrTx/>
              <a:buSzTx/>
              <a:buFontTx/>
              <a:buNone/>
            </a:pPr>
            <a:endParaRPr lang="en-US" altLang="zh-CN" sz="2800" dirty="0">
              <a:solidFill>
                <a:srgbClr val="DDDDDD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4367" name="Rectangle 31">
            <a:extLst>
              <a:ext uri="{FF2B5EF4-FFF2-40B4-BE49-F238E27FC236}">
                <a16:creationId xmlns:a16="http://schemas.microsoft.com/office/drawing/2014/main" id="{B7072E05-9FAF-DF2F-D66D-642BFE73A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69000"/>
            <a:ext cx="44164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ClrTx/>
              <a:buSzTx/>
              <a:buFontTx/>
              <a:buChar char="•"/>
            </a:pPr>
            <a:endParaRPr lang="en-US" altLang="zh-CN">
              <a:solidFill>
                <a:srgbClr val="DDDDDD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4368" name="Rectangle 31">
            <a:extLst>
              <a:ext uri="{FF2B5EF4-FFF2-40B4-BE49-F238E27FC236}">
                <a16:creationId xmlns:a16="http://schemas.microsoft.com/office/drawing/2014/main" id="{4E803DA2-70BC-AD77-49FE-AA3EEAEEA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9275" y="863600"/>
            <a:ext cx="4632325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800100" indent="-34290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zh-CN" sz="2400" i="0" dirty="0">
                <a:latin typeface="Calibri" panose="020F0502020204030204" pitchFamily="34" charset="0"/>
                <a:ea typeface="宋体" panose="02010600030101010101" pitchFamily="2" charset="-122"/>
              </a:rPr>
              <a:t>Custom Engineered Solutions</a:t>
            </a:r>
          </a:p>
          <a:p>
            <a:pPr lvl="1">
              <a:spcBef>
                <a:spcPct val="20000"/>
              </a:spcBef>
              <a:buClrTx/>
              <a:buSzTx/>
              <a:buFont typeface="Wingdings" pitchFamily="2" charset="2"/>
              <a:buChar char="ü"/>
            </a:pPr>
            <a:r>
              <a:rPr lang="en-US" altLang="zh-CN" sz="2000" b="0" i="0" dirty="0">
                <a:latin typeface="Calibri" panose="020F0502020204030204" pitchFamily="34" charset="0"/>
                <a:ea typeface="宋体" panose="02010600030101010101" pitchFamily="2" charset="-122"/>
              </a:rPr>
              <a:t>New Product Design, Feasibility, and Development</a:t>
            </a:r>
          </a:p>
          <a:p>
            <a:pPr lvl="1">
              <a:spcBef>
                <a:spcPct val="20000"/>
              </a:spcBef>
              <a:buClrTx/>
              <a:buSzTx/>
              <a:buFont typeface="Wingdings" pitchFamily="2" charset="2"/>
              <a:buChar char="ü"/>
            </a:pPr>
            <a:r>
              <a:rPr lang="en-US" altLang="zh-CN" sz="2000" b="0" i="0" dirty="0">
                <a:latin typeface="Calibri" panose="020F0502020204030204" pitchFamily="34" charset="0"/>
                <a:ea typeface="宋体" panose="02010600030101010101" pitchFamily="2" charset="-122"/>
              </a:rPr>
              <a:t>Mistake-proofed  &amp; Computerized Assembly Cell Design and Build </a:t>
            </a:r>
          </a:p>
          <a:p>
            <a:pPr lvl="1">
              <a:spcBef>
                <a:spcPct val="20000"/>
              </a:spcBef>
              <a:buClrTx/>
              <a:buSzTx/>
              <a:buFont typeface="Wingdings" pitchFamily="2" charset="2"/>
              <a:buChar char="ü"/>
            </a:pPr>
            <a:r>
              <a:rPr lang="en-US" altLang="zh-CN" sz="2000" b="0" i="0" dirty="0">
                <a:latin typeface="Calibri" panose="020F0502020204030204" pitchFamily="34" charset="0"/>
                <a:ea typeface="宋体" panose="02010600030101010101" pitchFamily="2" charset="-122"/>
              </a:rPr>
              <a:t>Prototype and Proof-of-concept</a:t>
            </a:r>
          </a:p>
          <a:p>
            <a:pPr lvl="1">
              <a:spcBef>
                <a:spcPct val="20000"/>
              </a:spcBef>
              <a:buClrTx/>
              <a:buSzTx/>
              <a:buFont typeface="Wingdings" pitchFamily="2" charset="2"/>
              <a:buChar char="ü"/>
            </a:pPr>
            <a:r>
              <a:rPr lang="en-US" altLang="zh-CN" sz="2000" b="0" i="0" dirty="0">
                <a:latin typeface="Calibri" panose="020F0502020204030204" pitchFamily="34" charset="0"/>
                <a:ea typeface="宋体" panose="02010600030101010101" pitchFamily="2" charset="-122"/>
              </a:rPr>
              <a:t>Fixture Design and Build</a:t>
            </a:r>
          </a:p>
          <a:p>
            <a:pPr lvl="1">
              <a:spcBef>
                <a:spcPct val="20000"/>
              </a:spcBef>
              <a:buClrTx/>
              <a:buSzTx/>
              <a:buFont typeface="Wingdings" pitchFamily="2" charset="2"/>
              <a:buChar char="ü"/>
            </a:pPr>
            <a:r>
              <a:rPr lang="en-US" altLang="zh-CN" sz="2000" dirty="0">
                <a:latin typeface="Calibri" panose="020F0502020204030204" pitchFamily="34" charset="0"/>
                <a:ea typeface="宋体" panose="02010600030101010101" pitchFamily="2" charset="-122"/>
              </a:rPr>
              <a:t>Leak Test Design and Build</a:t>
            </a:r>
          </a:p>
          <a:p>
            <a:pPr lvl="1">
              <a:spcBef>
                <a:spcPct val="20000"/>
              </a:spcBef>
              <a:buClrTx/>
              <a:buSzTx/>
              <a:buFont typeface="Wingdings" pitchFamily="2" charset="2"/>
              <a:buChar char="ü"/>
            </a:pPr>
            <a:r>
              <a:rPr lang="en-US" altLang="zh-CN" sz="2000" b="0" i="0" dirty="0">
                <a:latin typeface="Calibri" panose="020F0502020204030204" pitchFamily="34" charset="0"/>
                <a:ea typeface="宋体" panose="02010600030101010101" pitchFamily="2" charset="-122"/>
              </a:rPr>
              <a:t>Impactor Tool Gearbox Durability Test Design and Build</a:t>
            </a:r>
          </a:p>
          <a:p>
            <a:pPr>
              <a:spcBef>
                <a:spcPct val="20000"/>
              </a:spcBef>
              <a:buClrTx/>
              <a:buSzTx/>
              <a:buFontTx/>
              <a:buNone/>
            </a:pPr>
            <a:endParaRPr lang="en-US" altLang="zh-CN" sz="2400" dirty="0">
              <a:solidFill>
                <a:srgbClr val="DDDDDD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>
              <a:spcBef>
                <a:spcPct val="20000"/>
              </a:spcBef>
              <a:buClrTx/>
              <a:buSzTx/>
              <a:buFont typeface="Wingdings" pitchFamily="2" charset="2"/>
              <a:buChar char="ü"/>
            </a:pPr>
            <a:endParaRPr lang="en-US" altLang="zh-CN" sz="2400" dirty="0">
              <a:solidFill>
                <a:srgbClr val="DDDDDD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lvl="1">
              <a:spcBef>
                <a:spcPct val="20000"/>
              </a:spcBef>
              <a:buClrTx/>
              <a:buSzTx/>
              <a:buFont typeface="Wingdings" pitchFamily="2" charset="2"/>
              <a:buChar char="ü"/>
            </a:pPr>
            <a:endParaRPr lang="en-US" altLang="zh-CN" dirty="0">
              <a:solidFill>
                <a:srgbClr val="DDDDDD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lvl="1">
              <a:spcBef>
                <a:spcPct val="20000"/>
              </a:spcBef>
              <a:buClrTx/>
              <a:buSzTx/>
              <a:buFontTx/>
              <a:buChar char="•"/>
            </a:pPr>
            <a:endParaRPr lang="en-US" altLang="zh-CN" sz="2800" dirty="0">
              <a:solidFill>
                <a:srgbClr val="DDDDDD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4369" name="图片 1">
            <a:extLst>
              <a:ext uri="{FF2B5EF4-FFF2-40B4-BE49-F238E27FC236}">
                <a16:creationId xmlns:a16="http://schemas.microsoft.com/office/drawing/2014/main" id="{9ABEDBF8-1B63-F821-380C-DC22E9BD0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" t="7315" r="2437" b="15652"/>
          <a:stretch>
            <a:fillRect/>
          </a:stretch>
        </p:blipFill>
        <p:spPr bwMode="auto">
          <a:xfrm>
            <a:off x="4789142" y="4570897"/>
            <a:ext cx="3886200" cy="177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70" name="Picture 1" descr="signature_1829130027">
            <a:extLst>
              <a:ext uri="{FF2B5EF4-FFF2-40B4-BE49-F238E27FC236}">
                <a16:creationId xmlns:a16="http://schemas.microsoft.com/office/drawing/2014/main" id="{A44B83D9-F4F2-D205-2408-BDDA06AED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6400800"/>
            <a:ext cx="14478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world map blank">
            <a:extLst>
              <a:ext uri="{FF2B5EF4-FFF2-40B4-BE49-F238E27FC236}">
                <a16:creationId xmlns:a16="http://schemas.microsoft.com/office/drawing/2014/main" id="{6EA6C362-24A8-93A7-0854-AF8309B0A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" y="1082606"/>
            <a:ext cx="9115425" cy="571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7" name="Line 39">
            <a:extLst>
              <a:ext uri="{FF2B5EF4-FFF2-40B4-BE49-F238E27FC236}">
                <a16:creationId xmlns:a16="http://schemas.microsoft.com/office/drawing/2014/main" id="{5CCB259D-D7E5-4C46-8B73-8C1864602F1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838200"/>
            <a:ext cx="8839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ie" pitchFamily="2" charset="0"/>
              <a:cs typeface="+mn-cs"/>
            </a:endParaRPr>
          </a:p>
        </p:txBody>
      </p:sp>
      <p:sp>
        <p:nvSpPr>
          <p:cNvPr id="5150" name="TextBox 31">
            <a:extLst>
              <a:ext uri="{FF2B5EF4-FFF2-40B4-BE49-F238E27FC236}">
                <a16:creationId xmlns:a16="http://schemas.microsoft.com/office/drawing/2014/main" id="{88B14682-6B8A-415A-B958-96C4415BA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71450"/>
            <a:ext cx="83153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36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GLOBAL FORTIS GROUP  FOOTPRINT</a:t>
            </a:r>
          </a:p>
          <a:p>
            <a:pPr algn="ctr">
              <a:defRPr/>
            </a:pPr>
            <a:endParaRPr lang="en-US" altLang="zh-CN" sz="3600" i="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16390" name="Slide Number Placeholder 34">
            <a:extLst>
              <a:ext uri="{FF2B5EF4-FFF2-40B4-BE49-F238E27FC236}">
                <a16:creationId xmlns:a16="http://schemas.microsoft.com/office/drawing/2014/main" id="{56D1C6E1-0165-570F-3910-E8CE65960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0" y="6492875"/>
            <a:ext cx="457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95BB69B-EC1E-9246-AEC9-D4C5EE37B920}" type="slidenum">
              <a:rPr lang="en-US" altLang="zh-CN" sz="1000">
                <a:solidFill>
                  <a:srgbClr val="A7A399"/>
                </a:solidFill>
                <a:latin typeface="Angi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zh-CN" sz="1000">
              <a:solidFill>
                <a:srgbClr val="A7A399"/>
              </a:solidFill>
              <a:latin typeface="Angie"/>
            </a:endParaRPr>
          </a:p>
        </p:txBody>
      </p:sp>
      <p:sp>
        <p:nvSpPr>
          <p:cNvPr id="35" name="矩形标注 34">
            <a:extLst>
              <a:ext uri="{FF2B5EF4-FFF2-40B4-BE49-F238E27FC236}">
                <a16:creationId xmlns:a16="http://schemas.microsoft.com/office/drawing/2014/main" id="{3F85D316-6839-4D43-8BCF-5815C60CA54F}"/>
              </a:ext>
            </a:extLst>
          </p:cNvPr>
          <p:cNvSpPr/>
          <p:nvPr/>
        </p:nvSpPr>
        <p:spPr>
          <a:xfrm>
            <a:off x="2514600" y="3352800"/>
            <a:ext cx="1143000" cy="533400"/>
          </a:xfrm>
          <a:prstGeom prst="wedgeRectCallout">
            <a:avLst>
              <a:gd name="adj1" fmla="val -39500"/>
              <a:gd name="adj2" fmla="val -102436"/>
            </a:avLst>
          </a:prstGeom>
          <a:solidFill>
            <a:schemeClr val="bg1"/>
          </a:solidFill>
          <a:ln w="19050">
            <a:solidFill>
              <a:srgbClr val="328CEE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 i="0" dirty="0">
                <a:solidFill>
                  <a:schemeClr val="tx1"/>
                </a:solidFill>
                <a:latin typeface="Calibri" pitchFamily="34" charset="0"/>
                <a:ea typeface="宋体" pitchFamily="2" charset="-122"/>
              </a:rPr>
              <a:t>PA, USA</a:t>
            </a:r>
            <a:endParaRPr lang="zh-CN" altLang="en-US" sz="2000" i="0" dirty="0">
              <a:solidFill>
                <a:schemeClr val="tx1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37" name="矩形标注 36">
            <a:extLst>
              <a:ext uri="{FF2B5EF4-FFF2-40B4-BE49-F238E27FC236}">
                <a16:creationId xmlns:a16="http://schemas.microsoft.com/office/drawing/2014/main" id="{0B37DA2F-AAA9-4733-B7F7-579E0EBC3356}"/>
              </a:ext>
            </a:extLst>
          </p:cNvPr>
          <p:cNvSpPr/>
          <p:nvPr/>
        </p:nvSpPr>
        <p:spPr>
          <a:xfrm>
            <a:off x="7696200" y="1752600"/>
            <a:ext cx="1143000" cy="457200"/>
          </a:xfrm>
          <a:prstGeom prst="wedgeRectCallout">
            <a:avLst>
              <a:gd name="adj1" fmla="val -83137"/>
              <a:gd name="adj2" fmla="val 164054"/>
            </a:avLst>
          </a:prstGeom>
          <a:solidFill>
            <a:schemeClr val="bg1"/>
          </a:solidFill>
          <a:ln w="19050">
            <a:solidFill>
              <a:srgbClr val="328CEE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 i="0" dirty="0">
                <a:solidFill>
                  <a:schemeClr val="tx1"/>
                </a:solidFill>
                <a:latin typeface="Calibri" pitchFamily="34" charset="0"/>
                <a:ea typeface="宋体" pitchFamily="2" charset="-122"/>
              </a:rPr>
              <a:t>Nantong</a:t>
            </a:r>
            <a:endParaRPr lang="zh-CN" altLang="en-US" sz="2000" i="0" dirty="0">
              <a:solidFill>
                <a:schemeClr val="tx1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38" name="矩形标注 37">
            <a:extLst>
              <a:ext uri="{FF2B5EF4-FFF2-40B4-BE49-F238E27FC236}">
                <a16:creationId xmlns:a16="http://schemas.microsoft.com/office/drawing/2014/main" id="{8DD4EE7E-CEAA-4AAF-813B-D1D72F2D0580}"/>
              </a:ext>
            </a:extLst>
          </p:cNvPr>
          <p:cNvSpPr/>
          <p:nvPr/>
        </p:nvSpPr>
        <p:spPr>
          <a:xfrm>
            <a:off x="7772400" y="2895600"/>
            <a:ext cx="1143000" cy="457200"/>
          </a:xfrm>
          <a:prstGeom prst="wedgeRectCallout">
            <a:avLst>
              <a:gd name="adj1" fmla="val -97194"/>
              <a:gd name="adj2" fmla="val -33115"/>
            </a:avLst>
          </a:prstGeom>
          <a:solidFill>
            <a:schemeClr val="bg1"/>
          </a:solidFill>
          <a:ln w="19050">
            <a:solidFill>
              <a:srgbClr val="328CEE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 i="0" dirty="0" err="1">
                <a:solidFill>
                  <a:schemeClr val="tx1"/>
                </a:solidFill>
                <a:latin typeface="Calibri" pitchFamily="34" charset="0"/>
                <a:ea typeface="宋体" pitchFamily="2" charset="-122"/>
              </a:rPr>
              <a:t>WuJiang</a:t>
            </a:r>
            <a:endParaRPr lang="zh-CN" altLang="en-US" sz="2000" i="0" dirty="0">
              <a:solidFill>
                <a:schemeClr val="tx1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39" name="矩形标注 38">
            <a:extLst>
              <a:ext uri="{FF2B5EF4-FFF2-40B4-BE49-F238E27FC236}">
                <a16:creationId xmlns:a16="http://schemas.microsoft.com/office/drawing/2014/main" id="{172D1849-9A16-45A0-8243-12CF48E19C3D}"/>
              </a:ext>
            </a:extLst>
          </p:cNvPr>
          <p:cNvSpPr/>
          <p:nvPr/>
        </p:nvSpPr>
        <p:spPr>
          <a:xfrm>
            <a:off x="7467600" y="3581400"/>
            <a:ext cx="1143000" cy="533400"/>
          </a:xfrm>
          <a:prstGeom prst="wedgeRectCallout">
            <a:avLst>
              <a:gd name="adj1" fmla="val -79499"/>
              <a:gd name="adj2" fmla="val -142436"/>
            </a:avLst>
          </a:prstGeom>
          <a:solidFill>
            <a:schemeClr val="bg1"/>
          </a:solidFill>
          <a:ln w="19050">
            <a:solidFill>
              <a:srgbClr val="328CEE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 i="0" dirty="0">
                <a:solidFill>
                  <a:schemeClr val="tx1"/>
                </a:solidFill>
                <a:latin typeface="Calibri" pitchFamily="34" charset="0"/>
                <a:ea typeface="宋体" pitchFamily="2" charset="-122"/>
              </a:rPr>
              <a:t>Ningbo</a:t>
            </a:r>
            <a:endParaRPr lang="zh-CN" altLang="en-US" sz="2000" i="0" dirty="0">
              <a:solidFill>
                <a:schemeClr val="tx1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16395" name="Oval 6">
            <a:extLst>
              <a:ext uri="{FF2B5EF4-FFF2-40B4-BE49-F238E27FC236}">
                <a16:creationId xmlns:a16="http://schemas.microsoft.com/office/drawing/2014/main" id="{5E99A8CB-CF08-4A03-93B2-BA2DE1DDA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6513" y="2971800"/>
            <a:ext cx="90487" cy="777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SzPct val="100000"/>
              <a:buFont typeface="Times New Roman" panose="02020603050405020304" pitchFamily="18" charset="0"/>
              <a:buNone/>
            </a:pPr>
            <a:endParaRPr lang="zh-CN" altLang="en-US" sz="7200">
              <a:solidFill>
                <a:srgbClr val="DDDDDD"/>
              </a:solidFill>
              <a:latin typeface="Angie"/>
              <a:ea typeface="MS Gothic" panose="020B0609070205080204" pitchFamily="49" charset="-128"/>
            </a:endParaRPr>
          </a:p>
        </p:txBody>
      </p:sp>
      <p:sp>
        <p:nvSpPr>
          <p:cNvPr id="16396" name="Oval 6">
            <a:extLst>
              <a:ext uri="{FF2B5EF4-FFF2-40B4-BE49-F238E27FC236}">
                <a16:creationId xmlns:a16="http://schemas.microsoft.com/office/drawing/2014/main" id="{C8353EB5-8283-179E-7CD3-2C7479EFA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2895600"/>
            <a:ext cx="90488" cy="777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SzPct val="100000"/>
              <a:buFont typeface="Times New Roman" panose="02020603050405020304" pitchFamily="18" charset="0"/>
              <a:buNone/>
            </a:pPr>
            <a:endParaRPr lang="zh-CN" altLang="en-US" sz="7200">
              <a:solidFill>
                <a:srgbClr val="DDDDDD"/>
              </a:solidFill>
              <a:latin typeface="Angie"/>
              <a:ea typeface="MS Gothic" panose="020B0609070205080204" pitchFamily="49" charset="-128"/>
            </a:endParaRPr>
          </a:p>
        </p:txBody>
      </p:sp>
      <p:sp>
        <p:nvSpPr>
          <p:cNvPr id="16397" name="Oval 6">
            <a:extLst>
              <a:ext uri="{FF2B5EF4-FFF2-40B4-BE49-F238E27FC236}">
                <a16:creationId xmlns:a16="http://schemas.microsoft.com/office/drawing/2014/main" id="{0F8EF75A-AF99-74E1-A248-35196B658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3" y="3581400"/>
            <a:ext cx="90487" cy="777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SzPct val="100000"/>
              <a:buFont typeface="Times New Roman" panose="02020603050405020304" pitchFamily="18" charset="0"/>
              <a:buNone/>
            </a:pPr>
            <a:endParaRPr lang="zh-CN" altLang="en-US" sz="7200">
              <a:solidFill>
                <a:srgbClr val="DDDDDD"/>
              </a:solidFill>
              <a:latin typeface="Angie"/>
              <a:ea typeface="MS Gothic" panose="020B0609070205080204" pitchFamily="49" charset="-128"/>
            </a:endParaRPr>
          </a:p>
        </p:txBody>
      </p:sp>
      <p:sp>
        <p:nvSpPr>
          <p:cNvPr id="16398" name="Oval 6">
            <a:extLst>
              <a:ext uri="{FF2B5EF4-FFF2-40B4-BE49-F238E27FC236}">
                <a16:creationId xmlns:a16="http://schemas.microsoft.com/office/drawing/2014/main" id="{C637D41F-9093-E352-F8FC-971FB56E0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2819400"/>
            <a:ext cx="90488" cy="777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SzPct val="100000"/>
              <a:buFont typeface="Times New Roman" panose="02020603050405020304" pitchFamily="18" charset="0"/>
              <a:buNone/>
            </a:pPr>
            <a:endParaRPr lang="zh-CN" altLang="en-US" sz="7200">
              <a:solidFill>
                <a:srgbClr val="DDDDDD"/>
              </a:solidFill>
              <a:latin typeface="Angie"/>
              <a:ea typeface="MS Gothic" panose="020B0609070205080204" pitchFamily="49" charset="-128"/>
            </a:endParaRPr>
          </a:p>
        </p:txBody>
      </p:sp>
      <p:sp>
        <p:nvSpPr>
          <p:cNvPr id="19" name="矩形标注 18">
            <a:extLst>
              <a:ext uri="{FF2B5EF4-FFF2-40B4-BE49-F238E27FC236}">
                <a16:creationId xmlns:a16="http://schemas.microsoft.com/office/drawing/2014/main" id="{38D0C2F7-9C65-4A78-8AEC-370DCFCA8206}"/>
              </a:ext>
            </a:extLst>
          </p:cNvPr>
          <p:cNvSpPr/>
          <p:nvPr/>
        </p:nvSpPr>
        <p:spPr>
          <a:xfrm>
            <a:off x="533400" y="4191000"/>
            <a:ext cx="1143000" cy="533400"/>
          </a:xfrm>
          <a:prstGeom prst="wedgeRectCallout">
            <a:avLst>
              <a:gd name="adj1" fmla="val 54469"/>
              <a:gd name="adj2" fmla="val -148695"/>
            </a:avLst>
          </a:prstGeom>
          <a:solidFill>
            <a:schemeClr val="bg1"/>
          </a:solidFill>
          <a:ln w="19050">
            <a:solidFill>
              <a:srgbClr val="328CEE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 i="0" dirty="0">
                <a:solidFill>
                  <a:schemeClr val="tx1"/>
                </a:solidFill>
                <a:latin typeface="Calibri" pitchFamily="34" charset="0"/>
                <a:ea typeface="宋体" pitchFamily="2" charset="-122"/>
              </a:rPr>
              <a:t>Mexico</a:t>
            </a:r>
            <a:endParaRPr lang="zh-CN" altLang="en-US" sz="2000" i="0" dirty="0">
              <a:solidFill>
                <a:schemeClr val="tx1"/>
              </a:solidFill>
              <a:latin typeface="Calibri" pitchFamily="34" charset="0"/>
              <a:ea typeface="宋体" pitchFamily="2" charset="-122"/>
            </a:endParaRPr>
          </a:p>
        </p:txBody>
      </p:sp>
      <p:pic>
        <p:nvPicPr>
          <p:cNvPr id="16400" name="Picture 1" descr="signature_1829130027">
            <a:extLst>
              <a:ext uri="{FF2B5EF4-FFF2-40B4-BE49-F238E27FC236}">
                <a16:creationId xmlns:a16="http://schemas.microsoft.com/office/drawing/2014/main" id="{9E9F392D-1676-C361-59BB-509734C53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6400800"/>
            <a:ext cx="14478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1" name="Oval 6">
            <a:extLst>
              <a:ext uri="{FF2B5EF4-FFF2-40B4-BE49-F238E27FC236}">
                <a16:creationId xmlns:a16="http://schemas.microsoft.com/office/drawing/2014/main" id="{AC16525D-232E-AAA9-2E91-8C3D5E605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3048000"/>
            <a:ext cx="90488" cy="777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SzPct val="100000"/>
              <a:buFont typeface="Times New Roman" panose="02020603050405020304" pitchFamily="18" charset="0"/>
              <a:buNone/>
            </a:pPr>
            <a:endParaRPr lang="zh-CN" altLang="en-US" sz="7200">
              <a:solidFill>
                <a:srgbClr val="DDDDDD"/>
              </a:solidFill>
              <a:latin typeface="Angie"/>
              <a:ea typeface="MS Gothic" panose="020B0609070205080204" pitchFamily="49" charset="-128"/>
            </a:endParaRPr>
          </a:p>
        </p:txBody>
      </p:sp>
      <p:sp>
        <p:nvSpPr>
          <p:cNvPr id="16402" name="Oval 6">
            <a:extLst>
              <a:ext uri="{FF2B5EF4-FFF2-40B4-BE49-F238E27FC236}">
                <a16:creationId xmlns:a16="http://schemas.microsoft.com/office/drawing/2014/main" id="{6447FE1B-F4E5-0C30-AAB7-69EB805D8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2743200"/>
            <a:ext cx="90488" cy="777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SzPct val="100000"/>
              <a:buFont typeface="Times New Roman" panose="02020603050405020304" pitchFamily="18" charset="0"/>
              <a:buNone/>
            </a:pPr>
            <a:endParaRPr lang="zh-CN" altLang="en-US" sz="7200">
              <a:solidFill>
                <a:srgbClr val="DDDDDD"/>
              </a:solidFill>
              <a:latin typeface="Angie"/>
              <a:ea typeface="MS Gothic" panose="020B0609070205080204" pitchFamily="49" charset="-128"/>
            </a:endParaRPr>
          </a:p>
        </p:txBody>
      </p:sp>
      <p:sp>
        <p:nvSpPr>
          <p:cNvPr id="21" name="矩形标注 37">
            <a:extLst>
              <a:ext uri="{FF2B5EF4-FFF2-40B4-BE49-F238E27FC236}">
                <a16:creationId xmlns:a16="http://schemas.microsoft.com/office/drawing/2014/main" id="{7F55DBF7-D954-4F72-A0E9-561BCC93EB05}"/>
              </a:ext>
            </a:extLst>
          </p:cNvPr>
          <p:cNvSpPr/>
          <p:nvPr/>
        </p:nvSpPr>
        <p:spPr>
          <a:xfrm>
            <a:off x="7924800" y="2362200"/>
            <a:ext cx="1143000" cy="457200"/>
          </a:xfrm>
          <a:prstGeom prst="wedgeRectCallout">
            <a:avLst>
              <a:gd name="adj1" fmla="val -101854"/>
              <a:gd name="adj2" fmla="val 56205"/>
            </a:avLst>
          </a:prstGeom>
          <a:solidFill>
            <a:schemeClr val="bg1"/>
          </a:solidFill>
          <a:ln w="19050">
            <a:solidFill>
              <a:srgbClr val="328CEE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 i="0" dirty="0">
                <a:solidFill>
                  <a:schemeClr val="tx1"/>
                </a:solidFill>
                <a:latin typeface="Calibri" pitchFamily="34" charset="0"/>
                <a:ea typeface="宋体" pitchFamily="2" charset="-122"/>
              </a:rPr>
              <a:t>Suzhou</a:t>
            </a:r>
            <a:endParaRPr lang="zh-CN" altLang="en-US" sz="2000" i="0" dirty="0">
              <a:solidFill>
                <a:schemeClr val="tx1"/>
              </a:solidFill>
              <a:latin typeface="Calibri" pitchFamily="34" charset="0"/>
              <a:ea typeface="宋体" pitchFamily="2" charset="-122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Line 39">
            <a:extLst>
              <a:ext uri="{FF2B5EF4-FFF2-40B4-BE49-F238E27FC236}">
                <a16:creationId xmlns:a16="http://schemas.microsoft.com/office/drawing/2014/main" id="{A23DDD9B-9845-46E2-A2F9-8C12738405B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838200"/>
            <a:ext cx="8839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ie" pitchFamily="2" charset="0"/>
              <a:cs typeface="+mn-cs"/>
            </a:endParaRPr>
          </a:p>
        </p:txBody>
      </p:sp>
      <p:sp>
        <p:nvSpPr>
          <p:cNvPr id="18457" name="Slide Number Placeholder 41">
            <a:extLst>
              <a:ext uri="{FF2B5EF4-FFF2-40B4-BE49-F238E27FC236}">
                <a16:creationId xmlns:a16="http://schemas.microsoft.com/office/drawing/2014/main" id="{F970BF56-985B-939A-82D3-AA3DD5780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0" y="6492875"/>
            <a:ext cx="457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56EC1FD-D672-A049-AF34-2322D5970E4F}" type="slidenum">
              <a:rPr lang="en-US" altLang="zh-CN" sz="1000">
                <a:solidFill>
                  <a:srgbClr val="A7A399"/>
                </a:solidFill>
                <a:latin typeface="Angi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en-US" altLang="zh-CN" sz="1000">
              <a:solidFill>
                <a:srgbClr val="A7A399"/>
              </a:solidFill>
              <a:latin typeface="Angie"/>
            </a:endParaRPr>
          </a:p>
        </p:txBody>
      </p:sp>
      <p:sp>
        <p:nvSpPr>
          <p:cNvPr id="33" name="TextBox 31">
            <a:extLst>
              <a:ext uri="{FF2B5EF4-FFF2-40B4-BE49-F238E27FC236}">
                <a16:creationId xmlns:a16="http://schemas.microsoft.com/office/drawing/2014/main" id="{8F512266-E9B0-4DE0-8FEA-B9E82CF02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232" y="228601"/>
            <a:ext cx="49591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Our Development History</a:t>
            </a:r>
          </a:p>
        </p:txBody>
      </p: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207100AE-6223-4E09-90C6-38FC32D32E79}"/>
              </a:ext>
            </a:extLst>
          </p:cNvPr>
          <p:cNvCxnSpPr>
            <a:cxnSpLocks/>
          </p:cNvCxnSpPr>
          <p:nvPr/>
        </p:nvCxnSpPr>
        <p:spPr>
          <a:xfrm>
            <a:off x="152400" y="3886200"/>
            <a:ext cx="8763000" cy="0"/>
          </a:xfrm>
          <a:prstGeom prst="line">
            <a:avLst/>
          </a:prstGeom>
          <a:ln w="28575">
            <a:solidFill>
              <a:srgbClr val="328C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5C6392C8-0DDE-42F4-8DCA-BA21D95065DB}"/>
              </a:ext>
            </a:extLst>
          </p:cNvPr>
          <p:cNvCxnSpPr>
            <a:cxnSpLocks/>
          </p:cNvCxnSpPr>
          <p:nvPr/>
        </p:nvCxnSpPr>
        <p:spPr>
          <a:xfrm flipV="1">
            <a:off x="304800" y="2667000"/>
            <a:ext cx="0" cy="1219200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8463" name="object 35">
            <a:extLst>
              <a:ext uri="{FF2B5EF4-FFF2-40B4-BE49-F238E27FC236}">
                <a16:creationId xmlns:a16="http://schemas.microsoft.com/office/drawing/2014/main" id="{DE9B38DE-CE40-5508-C53D-70BAB2435AD9}"/>
              </a:ext>
            </a:extLst>
          </p:cNvPr>
          <p:cNvGrpSpPr>
            <a:grpSpLocks/>
          </p:cNvGrpSpPr>
          <p:nvPr/>
        </p:nvGrpSpPr>
        <p:grpSpPr bwMode="auto">
          <a:xfrm>
            <a:off x="-152400" y="1828800"/>
            <a:ext cx="946150" cy="1023938"/>
            <a:chOff x="30480" y="998219"/>
            <a:chExt cx="1052906" cy="1152143"/>
          </a:xfrm>
        </p:grpSpPr>
        <p:pic>
          <p:nvPicPr>
            <p:cNvPr id="18555" name="object 36">
              <a:extLst>
                <a:ext uri="{FF2B5EF4-FFF2-40B4-BE49-F238E27FC236}">
                  <a16:creationId xmlns:a16="http://schemas.microsoft.com/office/drawing/2014/main" id="{974FE983-753B-F5A8-6961-EE002169AF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" y="998219"/>
              <a:ext cx="1052906" cy="1152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56" name="object 37">
              <a:extLst>
                <a:ext uri="{FF2B5EF4-FFF2-40B4-BE49-F238E27FC236}">
                  <a16:creationId xmlns:a16="http://schemas.microsoft.com/office/drawing/2014/main" id="{8E67C4AC-306E-6F6F-BD63-1716F96713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30" y="1123151"/>
              <a:ext cx="665870" cy="770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57" name="object 38">
              <a:extLst>
                <a:ext uri="{FF2B5EF4-FFF2-40B4-BE49-F238E27FC236}">
                  <a16:creationId xmlns:a16="http://schemas.microsoft.com/office/drawing/2014/main" id="{826278E8-C1B7-22B9-E809-C8E77D415E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653" y="1224139"/>
              <a:ext cx="483039" cy="488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9" name="矩形 68">
            <a:extLst>
              <a:ext uri="{FF2B5EF4-FFF2-40B4-BE49-F238E27FC236}">
                <a16:creationId xmlns:a16="http://schemas.microsoft.com/office/drawing/2014/main" id="{E562ACD5-21BF-47C9-BFFF-EA7C93A9C0B5}"/>
              </a:ext>
            </a:extLst>
          </p:cNvPr>
          <p:cNvSpPr/>
          <p:nvPr/>
        </p:nvSpPr>
        <p:spPr>
          <a:xfrm>
            <a:off x="0" y="2057400"/>
            <a:ext cx="692150" cy="387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000" i="0" dirty="0">
                <a:ln w="0"/>
                <a:solidFill>
                  <a:schemeClr val="tx1"/>
                </a:solidFill>
              </a:rPr>
              <a:t>2000</a:t>
            </a:r>
            <a:endParaRPr lang="zh-CN" altLang="en-US" sz="1000" i="0" dirty="0">
              <a:ln w="0"/>
              <a:solidFill>
                <a:schemeClr val="tx1"/>
              </a:solidFill>
            </a:endParaRPr>
          </a:p>
        </p:txBody>
      </p:sp>
      <p:sp>
        <p:nvSpPr>
          <p:cNvPr id="18465" name="object 24">
            <a:extLst>
              <a:ext uri="{FF2B5EF4-FFF2-40B4-BE49-F238E27FC236}">
                <a16:creationId xmlns:a16="http://schemas.microsoft.com/office/drawing/2014/main" id="{79ABF644-EB6F-240E-159E-5BA084CF3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590800"/>
            <a:ext cx="121920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71450" indent="-17145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1pPr>
            <a:lvl2pPr marL="742950" indent="-28575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2pPr>
            <a:lvl3pPr marL="11430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3pPr>
            <a:lvl4pPr marL="16002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4pPr>
            <a:lvl5pPr marL="20574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  <a:buFont typeface="Wingdings" pitchFamily="2" charset="2"/>
              <a:buChar char="l"/>
            </a:pPr>
            <a:r>
              <a:rPr lang="en-US" altLang="zh-CN" sz="800" b="0" i="0" dirty="0">
                <a:solidFill>
                  <a:schemeClr val="tx1"/>
                </a:solidFill>
                <a:latin typeface="微软雅黑" panose="020B0503020204020204" pitchFamily="34" charset="-122"/>
              </a:rPr>
              <a:t>Development </a:t>
            </a:r>
            <a:r>
              <a:rPr lang="zh-CN" altLang="en-US" sz="800" b="0" i="0" dirty="0">
                <a:solidFill>
                  <a:schemeClr val="tx1"/>
                </a:solidFill>
                <a:latin typeface="微软雅黑" panose="020B0503020204020204" pitchFamily="34" charset="-122"/>
              </a:rPr>
              <a:t> </a:t>
            </a:r>
            <a:r>
              <a:rPr lang="en-US" altLang="zh-CN" sz="800" b="0" i="0" dirty="0">
                <a:solidFill>
                  <a:schemeClr val="tx1"/>
                </a:solidFill>
                <a:latin typeface="微软雅黑" panose="020B0503020204020204" pitchFamily="34" charset="-122"/>
              </a:rPr>
              <a:t>Hammer, Cam shaft and Anvil Process In USA and China</a:t>
            </a: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 dirty="0"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 dirty="0"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 dirty="0"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zh-CN" altLang="zh-CN" sz="900" dirty="0">
              <a:latin typeface="微软雅黑" panose="020B0503020204020204" pitchFamily="34" charset="-122"/>
            </a:endParaRPr>
          </a:p>
        </p:txBody>
      </p:sp>
      <p:cxnSp>
        <p:nvCxnSpPr>
          <p:cNvPr id="72" name="直接连接符 71">
            <a:extLst>
              <a:ext uri="{FF2B5EF4-FFF2-40B4-BE49-F238E27FC236}">
                <a16:creationId xmlns:a16="http://schemas.microsoft.com/office/drawing/2014/main" id="{6B2705CE-B2FD-4499-B291-37E4A21D23A1}"/>
              </a:ext>
            </a:extLst>
          </p:cNvPr>
          <p:cNvCxnSpPr>
            <a:cxnSpLocks/>
          </p:cNvCxnSpPr>
          <p:nvPr/>
        </p:nvCxnSpPr>
        <p:spPr>
          <a:xfrm flipV="1">
            <a:off x="1524000" y="2147888"/>
            <a:ext cx="0" cy="1738312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8467" name="object 35">
            <a:extLst>
              <a:ext uri="{FF2B5EF4-FFF2-40B4-BE49-F238E27FC236}">
                <a16:creationId xmlns:a16="http://schemas.microsoft.com/office/drawing/2014/main" id="{6864F680-3C79-A5A5-0455-6F59CC2A4B12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1371600"/>
            <a:ext cx="946150" cy="1023938"/>
            <a:chOff x="30480" y="998219"/>
            <a:chExt cx="1052906" cy="1152143"/>
          </a:xfrm>
        </p:grpSpPr>
        <p:pic>
          <p:nvPicPr>
            <p:cNvPr id="18552" name="object 36">
              <a:extLst>
                <a:ext uri="{FF2B5EF4-FFF2-40B4-BE49-F238E27FC236}">
                  <a16:creationId xmlns:a16="http://schemas.microsoft.com/office/drawing/2014/main" id="{2789911C-88C8-F276-7FF9-81F0203964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" y="998219"/>
              <a:ext cx="1052906" cy="1152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53" name="object 37">
              <a:extLst>
                <a:ext uri="{FF2B5EF4-FFF2-40B4-BE49-F238E27FC236}">
                  <a16:creationId xmlns:a16="http://schemas.microsoft.com/office/drawing/2014/main" id="{07B453FD-254A-875B-7CD9-42829AF46E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30" y="1123151"/>
              <a:ext cx="665870" cy="770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54" name="object 38">
              <a:extLst>
                <a:ext uri="{FF2B5EF4-FFF2-40B4-BE49-F238E27FC236}">
                  <a16:creationId xmlns:a16="http://schemas.microsoft.com/office/drawing/2014/main" id="{7B35C662-0D28-54AE-BF00-6E0D1416F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653" y="1224139"/>
              <a:ext cx="483039" cy="488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9" name="矩形 78">
            <a:extLst>
              <a:ext uri="{FF2B5EF4-FFF2-40B4-BE49-F238E27FC236}">
                <a16:creationId xmlns:a16="http://schemas.microsoft.com/office/drawing/2014/main" id="{74061D94-1471-447D-9758-46D789DBBEFF}"/>
              </a:ext>
            </a:extLst>
          </p:cNvPr>
          <p:cNvSpPr/>
          <p:nvPr/>
        </p:nvSpPr>
        <p:spPr>
          <a:xfrm>
            <a:off x="1219200" y="1600200"/>
            <a:ext cx="692150" cy="387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000" i="0" dirty="0">
                <a:ln w="0"/>
                <a:solidFill>
                  <a:schemeClr val="tx1"/>
                </a:solidFill>
              </a:rPr>
              <a:t>2010</a:t>
            </a:r>
            <a:endParaRPr lang="zh-CN" altLang="en-US" sz="1000" i="0" dirty="0">
              <a:ln w="0"/>
              <a:solidFill>
                <a:schemeClr val="tx1"/>
              </a:solidFill>
            </a:endParaRPr>
          </a:p>
        </p:txBody>
      </p:sp>
      <p:sp>
        <p:nvSpPr>
          <p:cNvPr id="18469" name="object 24">
            <a:extLst>
              <a:ext uri="{FF2B5EF4-FFF2-40B4-BE49-F238E27FC236}">
                <a16:creationId xmlns:a16="http://schemas.microsoft.com/office/drawing/2014/main" id="{816D78E6-2902-DF81-1D05-374A95153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438400"/>
            <a:ext cx="10668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71450" indent="-17145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1pPr>
            <a:lvl2pPr marL="742950" indent="-28575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2pPr>
            <a:lvl3pPr marL="11430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3pPr>
            <a:lvl4pPr marL="16002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4pPr>
            <a:lvl5pPr marL="20574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  <a:buFont typeface="Wingdings" pitchFamily="2" charset="2"/>
              <a:buChar char="l"/>
            </a:pPr>
            <a:r>
              <a:rPr lang="en-US" altLang="zh-CN" sz="800" b="0" i="0" dirty="0">
                <a:solidFill>
                  <a:schemeClr val="tx1"/>
                </a:solidFill>
                <a:latin typeface="微软雅黑" panose="020B0503020204020204" pitchFamily="34" charset="-122"/>
              </a:rPr>
              <a:t>Establish Suzhou</a:t>
            </a:r>
          </a:p>
          <a:p>
            <a:pPr>
              <a:spcBef>
                <a:spcPts val="100"/>
              </a:spcBef>
            </a:pPr>
            <a:r>
              <a:rPr lang="en-US" altLang="zh-CN" sz="800" b="0" i="0" dirty="0">
                <a:solidFill>
                  <a:schemeClr val="tx1"/>
                </a:solidFill>
                <a:latin typeface="微软雅黑" panose="020B0503020204020204" pitchFamily="34" charset="-122"/>
              </a:rPr>
              <a:t>      SIP in 2010 </a:t>
            </a: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 dirty="0">
              <a:solidFill>
                <a:schemeClr val="tx1"/>
              </a:solidFill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 dirty="0"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zh-CN" altLang="zh-CN" sz="900" dirty="0">
              <a:latin typeface="微软雅黑" panose="020B0503020204020204" pitchFamily="34" charset="-122"/>
            </a:endParaRPr>
          </a:p>
        </p:txBody>
      </p:sp>
      <p:pic>
        <p:nvPicPr>
          <p:cNvPr id="18470" name="图片 9" descr="DSC00163.JPG">
            <a:extLst>
              <a:ext uri="{FF2B5EF4-FFF2-40B4-BE49-F238E27FC236}">
                <a16:creationId xmlns:a16="http://schemas.microsoft.com/office/drawing/2014/main" id="{B7D1B6A0-6A3E-F4E6-3CB0-0B3E69CEDE1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743200"/>
            <a:ext cx="914400" cy="6937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直接连接符 82">
            <a:extLst>
              <a:ext uri="{FF2B5EF4-FFF2-40B4-BE49-F238E27FC236}">
                <a16:creationId xmlns:a16="http://schemas.microsoft.com/office/drawing/2014/main" id="{A528B98B-130B-4D32-BAA8-C383FF1D518E}"/>
              </a:ext>
            </a:extLst>
          </p:cNvPr>
          <p:cNvCxnSpPr>
            <a:cxnSpLocks/>
          </p:cNvCxnSpPr>
          <p:nvPr/>
        </p:nvCxnSpPr>
        <p:spPr>
          <a:xfrm flipV="1">
            <a:off x="2667000" y="2667000"/>
            <a:ext cx="0" cy="1219200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8472" name="object 35">
            <a:extLst>
              <a:ext uri="{FF2B5EF4-FFF2-40B4-BE49-F238E27FC236}">
                <a16:creationId xmlns:a16="http://schemas.microsoft.com/office/drawing/2014/main" id="{9BA70EF8-2340-2274-F92F-F5FE9A2A76AB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1828800"/>
            <a:ext cx="946150" cy="1023938"/>
            <a:chOff x="30480" y="998219"/>
            <a:chExt cx="1052906" cy="1152143"/>
          </a:xfrm>
        </p:grpSpPr>
        <p:pic>
          <p:nvPicPr>
            <p:cNvPr id="18549" name="object 36">
              <a:extLst>
                <a:ext uri="{FF2B5EF4-FFF2-40B4-BE49-F238E27FC236}">
                  <a16:creationId xmlns:a16="http://schemas.microsoft.com/office/drawing/2014/main" id="{4D4ED7F4-A4C8-4A2B-AA7D-6DAED9CFB6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" y="998219"/>
              <a:ext cx="1052906" cy="1152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50" name="object 37">
              <a:extLst>
                <a:ext uri="{FF2B5EF4-FFF2-40B4-BE49-F238E27FC236}">
                  <a16:creationId xmlns:a16="http://schemas.microsoft.com/office/drawing/2014/main" id="{A20F6451-C0A7-E83C-8A9A-4C01153121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30" y="1123151"/>
              <a:ext cx="665870" cy="770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51" name="object 38">
              <a:extLst>
                <a:ext uri="{FF2B5EF4-FFF2-40B4-BE49-F238E27FC236}">
                  <a16:creationId xmlns:a16="http://schemas.microsoft.com/office/drawing/2014/main" id="{0A691FCE-6289-63A9-A878-1F1FDEDAC4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653" y="1224139"/>
              <a:ext cx="483039" cy="488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8" name="矩形 87">
            <a:extLst>
              <a:ext uri="{FF2B5EF4-FFF2-40B4-BE49-F238E27FC236}">
                <a16:creationId xmlns:a16="http://schemas.microsoft.com/office/drawing/2014/main" id="{03790248-5A17-4022-AD5B-24D028F496E4}"/>
              </a:ext>
            </a:extLst>
          </p:cNvPr>
          <p:cNvSpPr/>
          <p:nvPr/>
        </p:nvSpPr>
        <p:spPr>
          <a:xfrm>
            <a:off x="2362200" y="2057400"/>
            <a:ext cx="692150" cy="387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000" i="0" dirty="0">
                <a:ln w="0"/>
                <a:solidFill>
                  <a:schemeClr val="tx1"/>
                </a:solidFill>
              </a:rPr>
              <a:t>2012</a:t>
            </a:r>
            <a:endParaRPr lang="zh-CN" altLang="en-US" sz="1000" i="0" dirty="0">
              <a:ln w="0"/>
              <a:solidFill>
                <a:schemeClr val="tx1"/>
              </a:solidFill>
            </a:endParaRPr>
          </a:p>
        </p:txBody>
      </p:sp>
      <p:sp>
        <p:nvSpPr>
          <p:cNvPr id="18474" name="object 24">
            <a:extLst>
              <a:ext uri="{FF2B5EF4-FFF2-40B4-BE49-F238E27FC236}">
                <a16:creationId xmlns:a16="http://schemas.microsoft.com/office/drawing/2014/main" id="{0DC21AFD-89A9-4749-399A-CCA2AB053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667000"/>
            <a:ext cx="10668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71450" indent="-17145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1pPr>
            <a:lvl2pPr marL="742950" indent="-28575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2pPr>
            <a:lvl3pPr marL="11430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3pPr>
            <a:lvl4pPr marL="16002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4pPr>
            <a:lvl5pPr marL="20574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  <a:buFont typeface="Wingdings" pitchFamily="2" charset="2"/>
              <a:buChar char="l"/>
            </a:pPr>
            <a:r>
              <a:rPr lang="en-US" altLang="zh-CN" sz="900" b="0" i="0" dirty="0">
                <a:solidFill>
                  <a:schemeClr val="tx1"/>
                </a:solidFill>
                <a:latin typeface="微软雅黑" panose="020B0503020204020204" pitchFamily="34" charset="-122"/>
              </a:rPr>
              <a:t>Develop Cold forging process for Hammer, Cam shaft and Anvil</a:t>
            </a: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 b="0" i="0" dirty="0">
              <a:solidFill>
                <a:schemeClr val="tx1"/>
              </a:solidFill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 dirty="0"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 dirty="0"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zh-CN" altLang="zh-CN" sz="900" dirty="0">
              <a:latin typeface="微软雅黑" panose="020B0503020204020204" pitchFamily="34" charset="-122"/>
            </a:endParaRPr>
          </a:p>
        </p:txBody>
      </p:sp>
      <p:cxnSp>
        <p:nvCxnSpPr>
          <p:cNvPr id="90" name="直接连接符 89">
            <a:extLst>
              <a:ext uri="{FF2B5EF4-FFF2-40B4-BE49-F238E27FC236}">
                <a16:creationId xmlns:a16="http://schemas.microsoft.com/office/drawing/2014/main" id="{AD491751-F3A2-41D6-8EED-B9A0E147188F}"/>
              </a:ext>
            </a:extLst>
          </p:cNvPr>
          <p:cNvCxnSpPr>
            <a:cxnSpLocks/>
          </p:cNvCxnSpPr>
          <p:nvPr/>
        </p:nvCxnSpPr>
        <p:spPr>
          <a:xfrm flipV="1">
            <a:off x="2971800" y="3886200"/>
            <a:ext cx="0" cy="1143000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8476" name="object 35">
            <a:extLst>
              <a:ext uri="{FF2B5EF4-FFF2-40B4-BE49-F238E27FC236}">
                <a16:creationId xmlns:a16="http://schemas.microsoft.com/office/drawing/2014/main" id="{78F461D3-0C4A-AEB0-565B-06547A1F2FD9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2514600" y="4876800"/>
            <a:ext cx="946150" cy="1023938"/>
            <a:chOff x="30480" y="998219"/>
            <a:chExt cx="1052906" cy="1152143"/>
          </a:xfrm>
        </p:grpSpPr>
        <p:pic>
          <p:nvPicPr>
            <p:cNvPr id="18546" name="object 36">
              <a:extLst>
                <a:ext uri="{FF2B5EF4-FFF2-40B4-BE49-F238E27FC236}">
                  <a16:creationId xmlns:a16="http://schemas.microsoft.com/office/drawing/2014/main" id="{65FE5683-1F97-0BBA-AAB7-13E556EC6A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" y="998219"/>
              <a:ext cx="1052906" cy="1152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47" name="object 37">
              <a:extLst>
                <a:ext uri="{FF2B5EF4-FFF2-40B4-BE49-F238E27FC236}">
                  <a16:creationId xmlns:a16="http://schemas.microsoft.com/office/drawing/2014/main" id="{AF707E8C-EC11-C9A0-324C-5EFA9F5627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30" y="1123151"/>
              <a:ext cx="665870" cy="770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48" name="object 38">
              <a:extLst>
                <a:ext uri="{FF2B5EF4-FFF2-40B4-BE49-F238E27FC236}">
                  <a16:creationId xmlns:a16="http://schemas.microsoft.com/office/drawing/2014/main" id="{8C6B5A0D-58C3-1BD2-EED1-7E21FECF64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653" y="1224139"/>
              <a:ext cx="483039" cy="488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77" name="object 24">
            <a:extLst>
              <a:ext uri="{FF2B5EF4-FFF2-40B4-BE49-F238E27FC236}">
                <a16:creationId xmlns:a16="http://schemas.microsoft.com/office/drawing/2014/main" id="{41CF3EAD-5E31-63AF-7DB4-7686D829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962400"/>
            <a:ext cx="1303338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71450" indent="-17145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1pPr>
            <a:lvl2pPr marL="742950" indent="-28575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2pPr>
            <a:lvl3pPr marL="11430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3pPr>
            <a:lvl4pPr marL="16002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4pPr>
            <a:lvl5pPr marL="20574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  <a:buFont typeface="Wingdings" pitchFamily="2" charset="2"/>
              <a:buChar char="l"/>
            </a:pPr>
            <a:r>
              <a:rPr lang="en-US" altLang="zh-CN" sz="900" b="0" i="0">
                <a:solidFill>
                  <a:schemeClr val="tx1"/>
                </a:solidFill>
                <a:latin typeface="微软雅黑" panose="020B0503020204020204" pitchFamily="34" charset="-122"/>
              </a:rPr>
              <a:t>Develop 800Nm Impact for DeWalt </a:t>
            </a: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zh-CN" altLang="zh-CN" sz="900">
              <a:latin typeface="微软雅黑" panose="020B0503020204020204" pitchFamily="34" charset="-122"/>
            </a:endParaRPr>
          </a:p>
        </p:txBody>
      </p:sp>
      <p:pic>
        <p:nvPicPr>
          <p:cNvPr id="18478" name="图片 95">
            <a:extLst>
              <a:ext uri="{FF2B5EF4-FFF2-40B4-BE49-F238E27FC236}">
                <a16:creationId xmlns:a16="http://schemas.microsoft.com/office/drawing/2014/main" id="{1B57B9C4-9CA4-747D-B026-6ADF4AB2D3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267200"/>
            <a:ext cx="8382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7" name="直接连接符 96">
            <a:extLst>
              <a:ext uri="{FF2B5EF4-FFF2-40B4-BE49-F238E27FC236}">
                <a16:creationId xmlns:a16="http://schemas.microsoft.com/office/drawing/2014/main" id="{FBA4A3DD-6F17-428C-A774-A20A83039CD9}"/>
              </a:ext>
            </a:extLst>
          </p:cNvPr>
          <p:cNvCxnSpPr>
            <a:cxnSpLocks/>
          </p:cNvCxnSpPr>
          <p:nvPr/>
        </p:nvCxnSpPr>
        <p:spPr>
          <a:xfrm flipV="1">
            <a:off x="3733800" y="2133600"/>
            <a:ext cx="0" cy="1738313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8480" name="object 35">
            <a:extLst>
              <a:ext uri="{FF2B5EF4-FFF2-40B4-BE49-F238E27FC236}">
                <a16:creationId xmlns:a16="http://schemas.microsoft.com/office/drawing/2014/main" id="{E0123098-F6FA-45E0-148B-2DB9C4C85798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1371600"/>
            <a:ext cx="946150" cy="1023938"/>
            <a:chOff x="30480" y="998219"/>
            <a:chExt cx="1052906" cy="1152143"/>
          </a:xfrm>
        </p:grpSpPr>
        <p:pic>
          <p:nvPicPr>
            <p:cNvPr id="18543" name="object 36">
              <a:extLst>
                <a:ext uri="{FF2B5EF4-FFF2-40B4-BE49-F238E27FC236}">
                  <a16:creationId xmlns:a16="http://schemas.microsoft.com/office/drawing/2014/main" id="{7F3C21DA-2E95-90CA-893C-4FD2A05BFB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" y="998219"/>
              <a:ext cx="1052906" cy="1152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44" name="object 37">
              <a:extLst>
                <a:ext uri="{FF2B5EF4-FFF2-40B4-BE49-F238E27FC236}">
                  <a16:creationId xmlns:a16="http://schemas.microsoft.com/office/drawing/2014/main" id="{793CCF60-973E-51E9-56E7-831800E418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30" y="1123151"/>
              <a:ext cx="665870" cy="770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45" name="object 38">
              <a:extLst>
                <a:ext uri="{FF2B5EF4-FFF2-40B4-BE49-F238E27FC236}">
                  <a16:creationId xmlns:a16="http://schemas.microsoft.com/office/drawing/2014/main" id="{47C1C4A2-D938-1ACC-22E1-32FB7D7580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653" y="1224139"/>
              <a:ext cx="483039" cy="488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" name="矩形 102">
            <a:extLst>
              <a:ext uri="{FF2B5EF4-FFF2-40B4-BE49-F238E27FC236}">
                <a16:creationId xmlns:a16="http://schemas.microsoft.com/office/drawing/2014/main" id="{005BAFDC-C48D-421E-A3C6-1E6BD7F90403}"/>
              </a:ext>
            </a:extLst>
          </p:cNvPr>
          <p:cNvSpPr/>
          <p:nvPr/>
        </p:nvSpPr>
        <p:spPr>
          <a:xfrm>
            <a:off x="2590800" y="5257800"/>
            <a:ext cx="692150" cy="387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000" i="0" dirty="0">
                <a:ln w="0"/>
                <a:solidFill>
                  <a:schemeClr val="tx1"/>
                </a:solidFill>
              </a:rPr>
              <a:t>2013</a:t>
            </a:r>
            <a:endParaRPr lang="zh-CN" altLang="en-US" sz="1000" i="0" dirty="0">
              <a:ln w="0"/>
              <a:solidFill>
                <a:schemeClr val="tx1"/>
              </a:solidFill>
            </a:endParaRPr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1F88ECA1-3C2A-48DD-BB77-6559D39345C8}"/>
              </a:ext>
            </a:extLst>
          </p:cNvPr>
          <p:cNvSpPr/>
          <p:nvPr/>
        </p:nvSpPr>
        <p:spPr>
          <a:xfrm>
            <a:off x="3429000" y="1600200"/>
            <a:ext cx="692150" cy="387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000" i="0" dirty="0">
                <a:ln w="0"/>
                <a:solidFill>
                  <a:schemeClr val="tx1"/>
                </a:solidFill>
              </a:rPr>
              <a:t>2014</a:t>
            </a:r>
            <a:endParaRPr lang="zh-CN" altLang="en-US" sz="1000" i="0" dirty="0">
              <a:ln w="0"/>
              <a:solidFill>
                <a:schemeClr val="tx1"/>
              </a:solidFill>
            </a:endParaRPr>
          </a:p>
        </p:txBody>
      </p:sp>
      <p:sp>
        <p:nvSpPr>
          <p:cNvPr id="18483" name="object 24">
            <a:extLst>
              <a:ext uri="{FF2B5EF4-FFF2-40B4-BE49-F238E27FC236}">
                <a16:creationId xmlns:a16="http://schemas.microsoft.com/office/drawing/2014/main" id="{E8DDD337-1BB8-C5F1-23F4-C2B279E05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2221705"/>
            <a:ext cx="1219200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71450" indent="-17145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1pPr>
            <a:lvl2pPr marL="742950" indent="-28575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2pPr>
            <a:lvl3pPr marL="11430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3pPr>
            <a:lvl4pPr marL="16002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4pPr>
            <a:lvl5pPr marL="20574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  <a:buFont typeface="Wingdings" pitchFamily="2" charset="2"/>
              <a:buChar char="l"/>
            </a:pPr>
            <a:r>
              <a:rPr lang="en-US" altLang="zh-CN" sz="900" b="0" i="0" dirty="0">
                <a:solidFill>
                  <a:schemeClr val="tx1"/>
                </a:solidFill>
                <a:latin typeface="微软雅黑" panose="020B0503020204020204" pitchFamily="34" charset="-122"/>
              </a:rPr>
              <a:t>Establish </a:t>
            </a:r>
            <a:r>
              <a:rPr lang="en-US" altLang="zh-CN" sz="900" b="0" i="0" dirty="0" err="1">
                <a:solidFill>
                  <a:schemeClr val="tx1"/>
                </a:solidFill>
                <a:latin typeface="微软雅黑" panose="020B0503020204020204" pitchFamily="34" charset="-122"/>
              </a:rPr>
              <a:t>Wujiang</a:t>
            </a:r>
            <a:r>
              <a:rPr lang="en-US" altLang="zh-CN" sz="900" b="0" i="0" dirty="0">
                <a:solidFill>
                  <a:schemeClr val="tx1"/>
                </a:solidFill>
                <a:latin typeface="微软雅黑" panose="020B0503020204020204" pitchFamily="34" charset="-122"/>
              </a:rPr>
              <a:t>  Factory in April 2014  </a:t>
            </a: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 b="0" i="0" dirty="0">
              <a:solidFill>
                <a:schemeClr val="tx1"/>
              </a:solidFill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 b="0" i="0" dirty="0">
              <a:solidFill>
                <a:schemeClr val="tx1"/>
              </a:solidFill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 dirty="0"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zh-CN" altLang="zh-CN" sz="900" dirty="0">
              <a:latin typeface="微软雅黑" panose="020B0503020204020204" pitchFamily="34" charset="-122"/>
            </a:endParaRPr>
          </a:p>
        </p:txBody>
      </p:sp>
      <p:pic>
        <p:nvPicPr>
          <p:cNvPr id="18484" name="图片 1">
            <a:extLst>
              <a:ext uri="{FF2B5EF4-FFF2-40B4-BE49-F238E27FC236}">
                <a16:creationId xmlns:a16="http://schemas.microsoft.com/office/drawing/2014/main" id="{4E282721-E741-B098-6814-5EC26C1CD8B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667000"/>
            <a:ext cx="914400" cy="685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7" name="直接连接符 106">
            <a:extLst>
              <a:ext uri="{FF2B5EF4-FFF2-40B4-BE49-F238E27FC236}">
                <a16:creationId xmlns:a16="http://schemas.microsoft.com/office/drawing/2014/main" id="{438C74BB-7ABA-4DF3-90B9-1404CC11FAD2}"/>
              </a:ext>
            </a:extLst>
          </p:cNvPr>
          <p:cNvCxnSpPr>
            <a:cxnSpLocks/>
          </p:cNvCxnSpPr>
          <p:nvPr/>
        </p:nvCxnSpPr>
        <p:spPr>
          <a:xfrm flipV="1">
            <a:off x="4191000" y="3886200"/>
            <a:ext cx="0" cy="1828800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8486" name="object 35">
            <a:extLst>
              <a:ext uri="{FF2B5EF4-FFF2-40B4-BE49-F238E27FC236}">
                <a16:creationId xmlns:a16="http://schemas.microsoft.com/office/drawing/2014/main" id="{BF103538-0CCF-D1E6-3918-862F9585CEDE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3733800" y="5486400"/>
            <a:ext cx="946150" cy="1023938"/>
            <a:chOff x="30480" y="998219"/>
            <a:chExt cx="1052906" cy="1152143"/>
          </a:xfrm>
        </p:grpSpPr>
        <p:pic>
          <p:nvPicPr>
            <p:cNvPr id="18540" name="object 36">
              <a:extLst>
                <a:ext uri="{FF2B5EF4-FFF2-40B4-BE49-F238E27FC236}">
                  <a16:creationId xmlns:a16="http://schemas.microsoft.com/office/drawing/2014/main" id="{14E604D6-D91C-5343-1AE3-898A4527C7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" y="998219"/>
              <a:ext cx="1052906" cy="1152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41" name="object 37">
              <a:extLst>
                <a:ext uri="{FF2B5EF4-FFF2-40B4-BE49-F238E27FC236}">
                  <a16:creationId xmlns:a16="http://schemas.microsoft.com/office/drawing/2014/main" id="{CB99C5F6-78A6-5675-BAB8-B77E825173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30" y="1123151"/>
              <a:ext cx="665870" cy="770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42" name="object 38">
              <a:extLst>
                <a:ext uri="{FF2B5EF4-FFF2-40B4-BE49-F238E27FC236}">
                  <a16:creationId xmlns:a16="http://schemas.microsoft.com/office/drawing/2014/main" id="{B37AD5CA-6AB6-3CBD-B7DB-78D7028386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653" y="1224139"/>
              <a:ext cx="483039" cy="488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" name="矩形 111">
            <a:extLst>
              <a:ext uri="{FF2B5EF4-FFF2-40B4-BE49-F238E27FC236}">
                <a16:creationId xmlns:a16="http://schemas.microsoft.com/office/drawing/2014/main" id="{F04014A6-74BF-494C-9332-0535AFB47B2A}"/>
              </a:ext>
            </a:extLst>
          </p:cNvPr>
          <p:cNvSpPr/>
          <p:nvPr/>
        </p:nvSpPr>
        <p:spPr>
          <a:xfrm>
            <a:off x="3810000" y="5867400"/>
            <a:ext cx="692150" cy="387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000" i="0" dirty="0">
                <a:ln w="0"/>
                <a:solidFill>
                  <a:schemeClr val="tx1"/>
                </a:solidFill>
              </a:rPr>
              <a:t>2015</a:t>
            </a:r>
            <a:endParaRPr lang="zh-CN" altLang="en-US" sz="1000" i="0" dirty="0">
              <a:ln w="0"/>
              <a:solidFill>
                <a:schemeClr val="tx1"/>
              </a:solidFill>
            </a:endParaRPr>
          </a:p>
        </p:txBody>
      </p:sp>
      <p:sp>
        <p:nvSpPr>
          <p:cNvPr id="18488" name="object 24">
            <a:extLst>
              <a:ext uri="{FF2B5EF4-FFF2-40B4-BE49-F238E27FC236}">
                <a16:creationId xmlns:a16="http://schemas.microsoft.com/office/drawing/2014/main" id="{5D679A29-FCBB-430B-2D2B-CDD412634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3962400"/>
            <a:ext cx="1219200" cy="103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71450" indent="-17145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1pPr>
            <a:lvl2pPr marL="742950" indent="-28575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2pPr>
            <a:lvl3pPr marL="11430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3pPr>
            <a:lvl4pPr marL="16002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4pPr>
            <a:lvl5pPr marL="20574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  <a:buFont typeface="Wingdings" pitchFamily="2" charset="2"/>
              <a:buChar char="l"/>
            </a:pPr>
            <a:r>
              <a:rPr lang="en-US" altLang="zh-CN" sz="900" b="0" i="0" dirty="0">
                <a:solidFill>
                  <a:schemeClr val="tx1"/>
                </a:solidFill>
                <a:latin typeface="微软雅黑" panose="020B0503020204020204" pitchFamily="34" charset="-122"/>
              </a:rPr>
              <a:t>Supply Hammer, Cam shaft and Anvil to Milwaukee</a:t>
            </a: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 dirty="0"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 dirty="0"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 dirty="0"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zh-CN" altLang="zh-CN" sz="900" dirty="0">
              <a:latin typeface="微软雅黑" panose="020B0503020204020204" pitchFamily="34" charset="-122"/>
            </a:endParaRPr>
          </a:p>
        </p:txBody>
      </p:sp>
      <p:pic>
        <p:nvPicPr>
          <p:cNvPr id="18489" name="图片 3">
            <a:extLst>
              <a:ext uri="{FF2B5EF4-FFF2-40B4-BE49-F238E27FC236}">
                <a16:creationId xmlns:a16="http://schemas.microsoft.com/office/drawing/2014/main" id="{A63E3D63-FF75-26F1-0D8E-DF2F1B65976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1" t="38966" r="41121" b="45879"/>
          <a:stretch>
            <a:fillRect/>
          </a:stretch>
        </p:blipFill>
        <p:spPr bwMode="auto">
          <a:xfrm>
            <a:off x="4343400" y="4419600"/>
            <a:ext cx="1077913" cy="304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90" name="object 24">
            <a:extLst>
              <a:ext uri="{FF2B5EF4-FFF2-40B4-BE49-F238E27FC236}">
                <a16:creationId xmlns:a16="http://schemas.microsoft.com/office/drawing/2014/main" id="{30D940F7-EFB9-8F67-57E9-A5F6E020E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724400"/>
            <a:ext cx="1371600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71450" indent="-17145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1pPr>
            <a:lvl2pPr marL="742950" indent="-28575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2pPr>
            <a:lvl3pPr marL="11430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3pPr>
            <a:lvl4pPr marL="16002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4pPr>
            <a:lvl5pPr marL="20574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  <a:buFont typeface="Wingdings" pitchFamily="2" charset="2"/>
              <a:buChar char="l"/>
            </a:pPr>
            <a:r>
              <a:rPr lang="en-US" altLang="zh-CN" sz="900" b="0" i="0">
                <a:solidFill>
                  <a:schemeClr val="tx1"/>
                </a:solidFill>
                <a:latin typeface="微软雅黑" panose="020B0503020204020204" pitchFamily="34" charset="-122"/>
              </a:rPr>
              <a:t>Supply Automobile parts to BorgWarner</a:t>
            </a:r>
            <a:endParaRPr lang="en-US" altLang="zh-CN" sz="900"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zh-CN" altLang="zh-CN" sz="900">
              <a:latin typeface="微软雅黑" panose="020B0503020204020204" pitchFamily="34" charset="-122"/>
            </a:endParaRPr>
          </a:p>
        </p:txBody>
      </p:sp>
      <p:pic>
        <p:nvPicPr>
          <p:cNvPr id="18491" name="Picture 42" descr="Borg Warner">
            <a:extLst>
              <a:ext uri="{FF2B5EF4-FFF2-40B4-BE49-F238E27FC236}">
                <a16:creationId xmlns:a16="http://schemas.microsoft.com/office/drawing/2014/main" id="{8F8E718F-931D-0136-8F7A-5B65A9CAB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02920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8" name="直接连接符 117">
            <a:extLst>
              <a:ext uri="{FF2B5EF4-FFF2-40B4-BE49-F238E27FC236}">
                <a16:creationId xmlns:a16="http://schemas.microsoft.com/office/drawing/2014/main" id="{7742293D-44B7-4050-83BD-0CA9C139C7DC}"/>
              </a:ext>
            </a:extLst>
          </p:cNvPr>
          <p:cNvCxnSpPr>
            <a:cxnSpLocks/>
          </p:cNvCxnSpPr>
          <p:nvPr/>
        </p:nvCxnSpPr>
        <p:spPr>
          <a:xfrm flipV="1">
            <a:off x="4953000" y="2667000"/>
            <a:ext cx="0" cy="1219200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8493" name="object 35">
            <a:extLst>
              <a:ext uri="{FF2B5EF4-FFF2-40B4-BE49-F238E27FC236}">
                <a16:creationId xmlns:a16="http://schemas.microsoft.com/office/drawing/2014/main" id="{46EBAF22-FC2C-26EB-E206-5B3651237D0E}"/>
              </a:ext>
            </a:extLst>
          </p:cNvPr>
          <p:cNvGrpSpPr>
            <a:grpSpLocks/>
          </p:cNvGrpSpPr>
          <p:nvPr/>
        </p:nvGrpSpPr>
        <p:grpSpPr bwMode="auto">
          <a:xfrm>
            <a:off x="4524244" y="1762540"/>
            <a:ext cx="946150" cy="1023938"/>
            <a:chOff x="30480" y="998219"/>
            <a:chExt cx="1052906" cy="1152143"/>
          </a:xfrm>
        </p:grpSpPr>
        <p:pic>
          <p:nvPicPr>
            <p:cNvPr id="18537" name="object 36">
              <a:extLst>
                <a:ext uri="{FF2B5EF4-FFF2-40B4-BE49-F238E27FC236}">
                  <a16:creationId xmlns:a16="http://schemas.microsoft.com/office/drawing/2014/main" id="{D38A8ADF-B48F-B617-1710-6A1E9C7039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" y="998219"/>
              <a:ext cx="1052906" cy="1152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38" name="object 37">
              <a:extLst>
                <a:ext uri="{FF2B5EF4-FFF2-40B4-BE49-F238E27FC236}">
                  <a16:creationId xmlns:a16="http://schemas.microsoft.com/office/drawing/2014/main" id="{92E5B5A6-67E5-2D8B-7A13-AA243810B8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30" y="1123151"/>
              <a:ext cx="665870" cy="770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39" name="object 38">
              <a:extLst>
                <a:ext uri="{FF2B5EF4-FFF2-40B4-BE49-F238E27FC236}">
                  <a16:creationId xmlns:a16="http://schemas.microsoft.com/office/drawing/2014/main" id="{24BD0761-A77E-D7FA-1C05-C1C6BC62F1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653" y="1224139"/>
              <a:ext cx="483039" cy="488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3" name="矩形 122">
            <a:extLst>
              <a:ext uri="{FF2B5EF4-FFF2-40B4-BE49-F238E27FC236}">
                <a16:creationId xmlns:a16="http://schemas.microsoft.com/office/drawing/2014/main" id="{0A333CAA-D50C-4A89-9EA0-5FE046F21F31}"/>
              </a:ext>
            </a:extLst>
          </p:cNvPr>
          <p:cNvSpPr/>
          <p:nvPr/>
        </p:nvSpPr>
        <p:spPr>
          <a:xfrm>
            <a:off x="4648200" y="1981200"/>
            <a:ext cx="692150" cy="387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000" i="0" dirty="0">
                <a:ln w="0"/>
                <a:solidFill>
                  <a:schemeClr val="tx1"/>
                </a:solidFill>
              </a:rPr>
              <a:t>2016</a:t>
            </a:r>
            <a:endParaRPr lang="zh-CN" altLang="en-US" sz="1000" i="0" dirty="0">
              <a:ln w="0"/>
              <a:solidFill>
                <a:schemeClr val="tx1"/>
              </a:solidFill>
            </a:endParaRPr>
          </a:p>
        </p:txBody>
      </p:sp>
      <p:sp>
        <p:nvSpPr>
          <p:cNvPr id="18495" name="object 24">
            <a:extLst>
              <a:ext uri="{FF2B5EF4-FFF2-40B4-BE49-F238E27FC236}">
                <a16:creationId xmlns:a16="http://schemas.microsoft.com/office/drawing/2014/main" id="{F75518BB-3FB5-359C-2D5A-361B3E0CD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590800"/>
            <a:ext cx="106680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71450" indent="-17145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1pPr>
            <a:lvl2pPr marL="742950" indent="-28575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2pPr>
            <a:lvl3pPr marL="11430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3pPr>
            <a:lvl4pPr marL="16002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4pPr>
            <a:lvl5pPr marL="20574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  <a:buFont typeface="Wingdings" pitchFamily="2" charset="2"/>
              <a:buChar char="l"/>
            </a:pPr>
            <a:r>
              <a:rPr lang="en-US" altLang="zh-CN" sz="900" b="0" i="0">
                <a:solidFill>
                  <a:schemeClr val="tx1"/>
                </a:solidFill>
                <a:latin typeface="微软雅黑" panose="020B0503020204020204" pitchFamily="34" charset="-122"/>
              </a:rPr>
              <a:t>Supply Automobile parts to Sango</a:t>
            </a:r>
            <a:endParaRPr lang="en-US" altLang="zh-CN" sz="900"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zh-CN" altLang="zh-CN" sz="900">
              <a:latin typeface="微软雅黑" panose="020B0503020204020204" pitchFamily="34" charset="-122"/>
            </a:endParaRPr>
          </a:p>
        </p:txBody>
      </p:sp>
      <p:pic>
        <p:nvPicPr>
          <p:cNvPr id="18496" name="Picture 70">
            <a:extLst>
              <a:ext uri="{FF2B5EF4-FFF2-40B4-BE49-F238E27FC236}">
                <a16:creationId xmlns:a16="http://schemas.microsoft.com/office/drawing/2014/main" id="{1EDE1340-5E16-F40B-6B55-3206E3D96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10417" r="71889" b="76041"/>
          <a:stretch>
            <a:fillRect/>
          </a:stretch>
        </p:blipFill>
        <p:spPr bwMode="auto">
          <a:xfrm>
            <a:off x="5059363" y="3057525"/>
            <a:ext cx="9906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6" name="直接连接符 125">
            <a:extLst>
              <a:ext uri="{FF2B5EF4-FFF2-40B4-BE49-F238E27FC236}">
                <a16:creationId xmlns:a16="http://schemas.microsoft.com/office/drawing/2014/main" id="{86F43F91-765B-4DCE-B43D-05ED1776C08C}"/>
              </a:ext>
            </a:extLst>
          </p:cNvPr>
          <p:cNvCxnSpPr>
            <a:cxnSpLocks/>
          </p:cNvCxnSpPr>
          <p:nvPr/>
        </p:nvCxnSpPr>
        <p:spPr>
          <a:xfrm flipV="1">
            <a:off x="5568950" y="3886200"/>
            <a:ext cx="0" cy="1371600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8498" name="object 35">
            <a:extLst>
              <a:ext uri="{FF2B5EF4-FFF2-40B4-BE49-F238E27FC236}">
                <a16:creationId xmlns:a16="http://schemas.microsoft.com/office/drawing/2014/main" id="{989F3A51-6A82-7E92-04C6-DE4456781593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5105400" y="5105400"/>
            <a:ext cx="946150" cy="1023938"/>
            <a:chOff x="30480" y="998219"/>
            <a:chExt cx="1052906" cy="1152143"/>
          </a:xfrm>
        </p:grpSpPr>
        <p:pic>
          <p:nvPicPr>
            <p:cNvPr id="18534" name="object 36">
              <a:extLst>
                <a:ext uri="{FF2B5EF4-FFF2-40B4-BE49-F238E27FC236}">
                  <a16:creationId xmlns:a16="http://schemas.microsoft.com/office/drawing/2014/main" id="{46820844-7AD7-ED11-E8D8-6153586FA9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" y="998219"/>
              <a:ext cx="1052906" cy="1152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35" name="object 37">
              <a:extLst>
                <a:ext uri="{FF2B5EF4-FFF2-40B4-BE49-F238E27FC236}">
                  <a16:creationId xmlns:a16="http://schemas.microsoft.com/office/drawing/2014/main" id="{E4AC137E-0ADE-44BF-B538-B5FB39A317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30" y="1123151"/>
              <a:ext cx="665870" cy="770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36" name="object 38">
              <a:extLst>
                <a:ext uri="{FF2B5EF4-FFF2-40B4-BE49-F238E27FC236}">
                  <a16:creationId xmlns:a16="http://schemas.microsoft.com/office/drawing/2014/main" id="{3D13274C-6203-D5D6-C95A-452089A702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653" y="1224139"/>
              <a:ext cx="483039" cy="488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32" name="直接连接符 131">
            <a:extLst>
              <a:ext uri="{FF2B5EF4-FFF2-40B4-BE49-F238E27FC236}">
                <a16:creationId xmlns:a16="http://schemas.microsoft.com/office/drawing/2014/main" id="{01FF9C36-7FD1-4E9B-BBDF-1C1E67EB9755}"/>
              </a:ext>
            </a:extLst>
          </p:cNvPr>
          <p:cNvCxnSpPr>
            <a:cxnSpLocks/>
          </p:cNvCxnSpPr>
          <p:nvPr/>
        </p:nvCxnSpPr>
        <p:spPr>
          <a:xfrm flipV="1">
            <a:off x="6096000" y="2133600"/>
            <a:ext cx="0" cy="1738313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3" name="直接连接符 132">
            <a:extLst>
              <a:ext uri="{FF2B5EF4-FFF2-40B4-BE49-F238E27FC236}">
                <a16:creationId xmlns:a16="http://schemas.microsoft.com/office/drawing/2014/main" id="{36348863-DCC9-4432-85B2-70990FBFADD0}"/>
              </a:ext>
            </a:extLst>
          </p:cNvPr>
          <p:cNvCxnSpPr>
            <a:cxnSpLocks/>
          </p:cNvCxnSpPr>
          <p:nvPr/>
        </p:nvCxnSpPr>
        <p:spPr>
          <a:xfrm flipV="1">
            <a:off x="7010400" y="3886200"/>
            <a:ext cx="0" cy="1828800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501" name="矩形 11">
            <a:extLst>
              <a:ext uri="{FF2B5EF4-FFF2-40B4-BE49-F238E27FC236}">
                <a16:creationId xmlns:a16="http://schemas.microsoft.com/office/drawing/2014/main" id="{AFF1BC70-E6D2-DA97-7D5C-D9AF851ED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962400"/>
            <a:ext cx="12954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1pPr>
            <a:lvl2pPr marL="742950" indent="-28575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2pPr>
            <a:lvl3pPr marL="11430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3pPr>
            <a:lvl4pPr marL="16002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4pPr>
            <a:lvl5pPr marL="20574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  <a:buFont typeface="Wingdings" pitchFamily="2" charset="2"/>
              <a:buChar char="l"/>
            </a:pPr>
            <a:r>
              <a:rPr lang="en-US" altLang="zh-CN" sz="900" b="0" i="0" dirty="0">
                <a:solidFill>
                  <a:schemeClr val="tx1"/>
                </a:solidFill>
                <a:latin typeface="微软雅黑" panose="020B0503020204020204" pitchFamily="34" charset="-122"/>
              </a:rPr>
              <a:t>Develop Hot forging process for Hammer,</a:t>
            </a:r>
            <a:r>
              <a:rPr lang="en-US" altLang="zh-CN" sz="900" b="0" i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900" b="0" i="0" dirty="0">
                <a:solidFill>
                  <a:schemeClr val="tx1"/>
                </a:solidFill>
                <a:latin typeface="微软雅黑" panose="020B0503020204020204" pitchFamily="34" charset="-122"/>
              </a:rPr>
              <a:t>Cam shaft and Anvil</a:t>
            </a:r>
          </a:p>
        </p:txBody>
      </p:sp>
      <p:grpSp>
        <p:nvGrpSpPr>
          <p:cNvPr id="18502" name="object 35">
            <a:extLst>
              <a:ext uri="{FF2B5EF4-FFF2-40B4-BE49-F238E27FC236}">
                <a16:creationId xmlns:a16="http://schemas.microsoft.com/office/drawing/2014/main" id="{4E8544B8-A6D0-4BF6-71C4-9BFBACDA2010}"/>
              </a:ext>
            </a:extLst>
          </p:cNvPr>
          <p:cNvGrpSpPr>
            <a:grpSpLocks/>
          </p:cNvGrpSpPr>
          <p:nvPr/>
        </p:nvGrpSpPr>
        <p:grpSpPr bwMode="auto">
          <a:xfrm>
            <a:off x="5638800" y="1371600"/>
            <a:ext cx="946150" cy="1023938"/>
            <a:chOff x="30480" y="998219"/>
            <a:chExt cx="1052906" cy="1152143"/>
          </a:xfrm>
        </p:grpSpPr>
        <p:pic>
          <p:nvPicPr>
            <p:cNvPr id="18531" name="object 36">
              <a:extLst>
                <a:ext uri="{FF2B5EF4-FFF2-40B4-BE49-F238E27FC236}">
                  <a16:creationId xmlns:a16="http://schemas.microsoft.com/office/drawing/2014/main" id="{80B1B3B6-2BC2-6B6E-1A1B-A55AE2B348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" y="998219"/>
              <a:ext cx="1052906" cy="1152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32" name="object 37">
              <a:extLst>
                <a:ext uri="{FF2B5EF4-FFF2-40B4-BE49-F238E27FC236}">
                  <a16:creationId xmlns:a16="http://schemas.microsoft.com/office/drawing/2014/main" id="{744F420E-A788-1AF0-AFF6-4D37E41E4A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30" y="1123151"/>
              <a:ext cx="665870" cy="770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33" name="object 38">
              <a:extLst>
                <a:ext uri="{FF2B5EF4-FFF2-40B4-BE49-F238E27FC236}">
                  <a16:creationId xmlns:a16="http://schemas.microsoft.com/office/drawing/2014/main" id="{EA1F9277-F939-E512-33D3-D57BB7DB8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653" y="1224139"/>
              <a:ext cx="483039" cy="488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1" name="矩形 140">
            <a:extLst>
              <a:ext uri="{FF2B5EF4-FFF2-40B4-BE49-F238E27FC236}">
                <a16:creationId xmlns:a16="http://schemas.microsoft.com/office/drawing/2014/main" id="{4701E37A-6E12-4E79-8B90-2DD105B42661}"/>
              </a:ext>
            </a:extLst>
          </p:cNvPr>
          <p:cNvSpPr/>
          <p:nvPr/>
        </p:nvSpPr>
        <p:spPr>
          <a:xfrm>
            <a:off x="5791200" y="1600200"/>
            <a:ext cx="692150" cy="387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000" i="0" dirty="0">
                <a:ln w="0"/>
                <a:solidFill>
                  <a:schemeClr val="tx1"/>
                </a:solidFill>
              </a:rPr>
              <a:t>2019</a:t>
            </a:r>
            <a:endParaRPr lang="zh-CN" altLang="en-US" sz="1000" i="0" dirty="0">
              <a:ln w="0"/>
              <a:solidFill>
                <a:schemeClr val="tx1"/>
              </a:solidFill>
            </a:endParaRPr>
          </a:p>
        </p:txBody>
      </p:sp>
      <p:sp>
        <p:nvSpPr>
          <p:cNvPr id="18504" name="object 24">
            <a:extLst>
              <a:ext uri="{FF2B5EF4-FFF2-40B4-BE49-F238E27FC236}">
                <a16:creationId xmlns:a16="http://schemas.microsoft.com/office/drawing/2014/main" id="{C30527D0-DF7F-2DC5-0BA2-9C41B7478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286000"/>
            <a:ext cx="10668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71450" indent="-17145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1pPr>
            <a:lvl2pPr marL="742950" indent="-28575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2pPr>
            <a:lvl3pPr marL="11430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3pPr>
            <a:lvl4pPr marL="16002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4pPr>
            <a:lvl5pPr marL="20574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  <a:buFont typeface="Wingdings" pitchFamily="2" charset="2"/>
              <a:buChar char="l"/>
            </a:pPr>
            <a:r>
              <a:rPr lang="en-US" altLang="zh-CN" sz="900" b="0" i="0" dirty="0">
                <a:solidFill>
                  <a:schemeClr val="tx1"/>
                </a:solidFill>
                <a:latin typeface="微软雅黑" panose="020B0503020204020204" pitchFamily="34" charset="-122"/>
              </a:rPr>
              <a:t>Develop  Special Material for </a:t>
            </a:r>
            <a:r>
              <a:rPr lang="zh-CN" altLang="en-US" sz="900" b="0" i="0" dirty="0">
                <a:solidFill>
                  <a:schemeClr val="tx1"/>
                </a:solidFill>
                <a:latin typeface="微软雅黑" panose="020B0503020204020204" pitchFamily="34" charset="-122"/>
              </a:rPr>
              <a:t> </a:t>
            </a:r>
            <a:r>
              <a:rPr lang="en-US" altLang="zh-CN" sz="900" b="0" i="0" dirty="0">
                <a:solidFill>
                  <a:schemeClr val="tx1"/>
                </a:solidFill>
                <a:latin typeface="微软雅黑" panose="020B0503020204020204" pitchFamily="34" charset="-122"/>
              </a:rPr>
              <a:t>Hammer, Cam shaft and Anvil</a:t>
            </a: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 dirty="0"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 dirty="0"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 dirty="0"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zh-CN" altLang="zh-CN" sz="900" dirty="0">
              <a:latin typeface="微软雅黑" panose="020B0503020204020204" pitchFamily="34" charset="-122"/>
            </a:endParaRPr>
          </a:p>
        </p:txBody>
      </p:sp>
      <p:grpSp>
        <p:nvGrpSpPr>
          <p:cNvPr id="18505" name="object 35">
            <a:extLst>
              <a:ext uri="{FF2B5EF4-FFF2-40B4-BE49-F238E27FC236}">
                <a16:creationId xmlns:a16="http://schemas.microsoft.com/office/drawing/2014/main" id="{F577ABDF-45D7-8D26-C357-E10547394C8D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553200" y="5486400"/>
            <a:ext cx="946150" cy="1023938"/>
            <a:chOff x="30480" y="998219"/>
            <a:chExt cx="1052906" cy="1152143"/>
          </a:xfrm>
        </p:grpSpPr>
        <p:pic>
          <p:nvPicPr>
            <p:cNvPr id="18528" name="object 36">
              <a:extLst>
                <a:ext uri="{FF2B5EF4-FFF2-40B4-BE49-F238E27FC236}">
                  <a16:creationId xmlns:a16="http://schemas.microsoft.com/office/drawing/2014/main" id="{49B16DD0-7D16-496E-56D9-F8D512F95C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" y="998219"/>
              <a:ext cx="1052906" cy="1152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29" name="object 37">
              <a:extLst>
                <a:ext uri="{FF2B5EF4-FFF2-40B4-BE49-F238E27FC236}">
                  <a16:creationId xmlns:a16="http://schemas.microsoft.com/office/drawing/2014/main" id="{E6737E8D-3EC9-16F0-9EAD-59450D4A7F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30" y="1123151"/>
              <a:ext cx="665870" cy="770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30" name="object 38">
              <a:extLst>
                <a:ext uri="{FF2B5EF4-FFF2-40B4-BE49-F238E27FC236}">
                  <a16:creationId xmlns:a16="http://schemas.microsoft.com/office/drawing/2014/main" id="{0308F5DC-024C-02DB-6B6C-97499D0B2C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653" y="1224139"/>
              <a:ext cx="483039" cy="488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8" name="矩形 147">
            <a:extLst>
              <a:ext uri="{FF2B5EF4-FFF2-40B4-BE49-F238E27FC236}">
                <a16:creationId xmlns:a16="http://schemas.microsoft.com/office/drawing/2014/main" id="{3A7F92CE-CA39-4FD1-90FE-BA126708F63A}"/>
              </a:ext>
            </a:extLst>
          </p:cNvPr>
          <p:cNvSpPr/>
          <p:nvPr/>
        </p:nvSpPr>
        <p:spPr>
          <a:xfrm>
            <a:off x="5181600" y="5486400"/>
            <a:ext cx="692150" cy="387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000" i="0" dirty="0">
                <a:ln w="0"/>
                <a:solidFill>
                  <a:schemeClr val="tx1"/>
                </a:solidFill>
              </a:rPr>
              <a:t>2018</a:t>
            </a:r>
            <a:endParaRPr lang="zh-CN" altLang="en-US" sz="1000" i="0" dirty="0">
              <a:ln w="0"/>
              <a:solidFill>
                <a:schemeClr val="tx1"/>
              </a:solidFill>
            </a:endParaRPr>
          </a:p>
        </p:txBody>
      </p:sp>
      <p:sp>
        <p:nvSpPr>
          <p:cNvPr id="149" name="矩形 148">
            <a:extLst>
              <a:ext uri="{FF2B5EF4-FFF2-40B4-BE49-F238E27FC236}">
                <a16:creationId xmlns:a16="http://schemas.microsoft.com/office/drawing/2014/main" id="{09C8AC80-0C83-4F36-A53C-68BFEFF412CF}"/>
              </a:ext>
            </a:extLst>
          </p:cNvPr>
          <p:cNvSpPr/>
          <p:nvPr/>
        </p:nvSpPr>
        <p:spPr>
          <a:xfrm>
            <a:off x="6629400" y="5867400"/>
            <a:ext cx="692150" cy="387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000" i="0" dirty="0">
                <a:ln w="0"/>
                <a:solidFill>
                  <a:schemeClr val="tx1"/>
                </a:solidFill>
              </a:rPr>
              <a:t>2021</a:t>
            </a:r>
            <a:endParaRPr lang="zh-CN" altLang="en-US" sz="1000" i="0" dirty="0">
              <a:ln w="0"/>
              <a:solidFill>
                <a:schemeClr val="tx1"/>
              </a:solidFill>
            </a:endParaRPr>
          </a:p>
        </p:txBody>
      </p:sp>
      <p:cxnSp>
        <p:nvCxnSpPr>
          <p:cNvPr id="152" name="直接连接符 151">
            <a:extLst>
              <a:ext uri="{FF2B5EF4-FFF2-40B4-BE49-F238E27FC236}">
                <a16:creationId xmlns:a16="http://schemas.microsoft.com/office/drawing/2014/main" id="{8A77AFD5-C90B-477C-BD65-0C7D28709198}"/>
              </a:ext>
            </a:extLst>
          </p:cNvPr>
          <p:cNvCxnSpPr>
            <a:cxnSpLocks/>
          </p:cNvCxnSpPr>
          <p:nvPr/>
        </p:nvCxnSpPr>
        <p:spPr>
          <a:xfrm flipV="1">
            <a:off x="7467600" y="1676400"/>
            <a:ext cx="0" cy="2195513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509" name="object 24">
            <a:extLst>
              <a:ext uri="{FF2B5EF4-FFF2-40B4-BE49-F238E27FC236}">
                <a16:creationId xmlns:a16="http://schemas.microsoft.com/office/drawing/2014/main" id="{197B27FA-7170-2699-E3D3-0B7630322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4724400"/>
            <a:ext cx="12954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71450" indent="-17145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1pPr>
            <a:lvl2pPr marL="742950" indent="-28575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2pPr>
            <a:lvl3pPr marL="11430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3pPr>
            <a:lvl4pPr marL="16002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4pPr>
            <a:lvl5pPr marL="20574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  <a:buFont typeface="Wingdings" pitchFamily="2" charset="2"/>
              <a:buChar char="l"/>
            </a:pPr>
            <a:r>
              <a:rPr lang="en-US" altLang="zh-CN" sz="900" b="0" i="0">
                <a:solidFill>
                  <a:schemeClr val="tx1"/>
                </a:solidFill>
                <a:latin typeface="微软雅黑" panose="020B0503020204020204" pitchFamily="34" charset="-122"/>
              </a:rPr>
              <a:t>Develop 1500Nm Impact     </a:t>
            </a:r>
          </a:p>
          <a:p>
            <a:pPr>
              <a:spcBef>
                <a:spcPts val="100"/>
              </a:spcBef>
            </a:pPr>
            <a:r>
              <a:rPr lang="en-US" altLang="zh-CN" sz="900" b="0" i="0">
                <a:solidFill>
                  <a:schemeClr val="tx1"/>
                </a:solidFill>
                <a:latin typeface="微软雅黑" panose="020B0503020204020204" pitchFamily="34" charset="-122"/>
              </a:rPr>
              <a:t>     </a:t>
            </a: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 b="0" i="0">
              <a:solidFill>
                <a:schemeClr val="tx1"/>
              </a:solidFill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zh-CN" altLang="zh-CN" sz="900">
              <a:latin typeface="微软雅黑" panose="020B0503020204020204" pitchFamily="34" charset="-122"/>
            </a:endParaRPr>
          </a:p>
        </p:txBody>
      </p:sp>
      <p:grpSp>
        <p:nvGrpSpPr>
          <p:cNvPr id="18510" name="object 35">
            <a:extLst>
              <a:ext uri="{FF2B5EF4-FFF2-40B4-BE49-F238E27FC236}">
                <a16:creationId xmlns:a16="http://schemas.microsoft.com/office/drawing/2014/main" id="{11D949D1-7325-07F7-5C03-EF2A9C411102}"/>
              </a:ext>
            </a:extLst>
          </p:cNvPr>
          <p:cNvGrpSpPr>
            <a:grpSpLocks/>
          </p:cNvGrpSpPr>
          <p:nvPr/>
        </p:nvGrpSpPr>
        <p:grpSpPr bwMode="auto">
          <a:xfrm>
            <a:off x="7010400" y="762000"/>
            <a:ext cx="946150" cy="1023938"/>
            <a:chOff x="30480" y="998219"/>
            <a:chExt cx="1052906" cy="1152143"/>
          </a:xfrm>
        </p:grpSpPr>
        <p:pic>
          <p:nvPicPr>
            <p:cNvPr id="18525" name="object 36">
              <a:extLst>
                <a:ext uri="{FF2B5EF4-FFF2-40B4-BE49-F238E27FC236}">
                  <a16:creationId xmlns:a16="http://schemas.microsoft.com/office/drawing/2014/main" id="{4FE6C624-FB90-D7BD-99C4-2E63A784D7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" y="998219"/>
              <a:ext cx="1052906" cy="1152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26" name="object 37">
              <a:extLst>
                <a:ext uri="{FF2B5EF4-FFF2-40B4-BE49-F238E27FC236}">
                  <a16:creationId xmlns:a16="http://schemas.microsoft.com/office/drawing/2014/main" id="{5451B4EC-897E-AAE6-D067-FF51095667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30" y="1123151"/>
              <a:ext cx="665870" cy="770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27" name="object 38">
              <a:extLst>
                <a:ext uri="{FF2B5EF4-FFF2-40B4-BE49-F238E27FC236}">
                  <a16:creationId xmlns:a16="http://schemas.microsoft.com/office/drawing/2014/main" id="{F3927024-92AD-D000-1ACE-DD11D72F20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653" y="1224139"/>
              <a:ext cx="483039" cy="488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8" name="矩形 157">
            <a:extLst>
              <a:ext uri="{FF2B5EF4-FFF2-40B4-BE49-F238E27FC236}">
                <a16:creationId xmlns:a16="http://schemas.microsoft.com/office/drawing/2014/main" id="{7C9882C3-4188-41FF-8AC1-53AACC7AA434}"/>
              </a:ext>
            </a:extLst>
          </p:cNvPr>
          <p:cNvSpPr/>
          <p:nvPr/>
        </p:nvSpPr>
        <p:spPr>
          <a:xfrm>
            <a:off x="7162800" y="990600"/>
            <a:ext cx="692150" cy="387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000" i="0" dirty="0">
                <a:ln w="0"/>
                <a:solidFill>
                  <a:schemeClr val="tx1"/>
                </a:solidFill>
              </a:rPr>
              <a:t>2022</a:t>
            </a:r>
            <a:endParaRPr lang="zh-CN" altLang="en-US" sz="1000" i="0" dirty="0">
              <a:ln w="0"/>
              <a:solidFill>
                <a:schemeClr val="tx1"/>
              </a:solidFill>
            </a:endParaRPr>
          </a:p>
        </p:txBody>
      </p:sp>
      <p:pic>
        <p:nvPicPr>
          <p:cNvPr id="18512" name="图片 158">
            <a:extLst>
              <a:ext uri="{FF2B5EF4-FFF2-40B4-BE49-F238E27FC236}">
                <a16:creationId xmlns:a16="http://schemas.microsoft.com/office/drawing/2014/main" id="{E9003D77-8768-36FC-8C7D-4501E5D97BC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029200"/>
            <a:ext cx="846138" cy="381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13" name="object 24">
            <a:extLst>
              <a:ext uri="{FF2B5EF4-FFF2-40B4-BE49-F238E27FC236}">
                <a16:creationId xmlns:a16="http://schemas.microsoft.com/office/drawing/2014/main" id="{E0D2487E-1825-FEB0-5325-9AE73459F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3962400"/>
            <a:ext cx="157321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71450" indent="-17145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1pPr>
            <a:lvl2pPr marL="742950" indent="-28575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2pPr>
            <a:lvl3pPr marL="11430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3pPr>
            <a:lvl4pPr marL="16002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4pPr>
            <a:lvl5pPr marL="20574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  <a:buFont typeface="Wingdings" pitchFamily="2" charset="2"/>
              <a:buChar char="l"/>
            </a:pPr>
            <a:r>
              <a:rPr lang="en-US" altLang="zh-CN" sz="900" b="0" i="0" dirty="0">
                <a:solidFill>
                  <a:schemeClr val="tx1"/>
                </a:solidFill>
                <a:latin typeface="微软雅黑" panose="020B0503020204020204" pitchFamily="34" charset="-122"/>
              </a:rPr>
              <a:t>Establish Mexico Factory in April 2021  </a:t>
            </a: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 b="0" i="0" dirty="0">
              <a:solidFill>
                <a:schemeClr val="tx1"/>
              </a:solidFill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 dirty="0"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 dirty="0"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zh-CN" altLang="zh-CN" sz="900" dirty="0">
              <a:latin typeface="微软雅黑" panose="020B0503020204020204" pitchFamily="34" charset="-122"/>
            </a:endParaRPr>
          </a:p>
        </p:txBody>
      </p:sp>
      <p:pic>
        <p:nvPicPr>
          <p:cNvPr id="18514" name="图片 1">
            <a:extLst>
              <a:ext uri="{FF2B5EF4-FFF2-40B4-BE49-F238E27FC236}">
                <a16:creationId xmlns:a16="http://schemas.microsoft.com/office/drawing/2014/main" id="{B98B18D9-99DC-B205-7BE8-2E61ED89FA68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343400"/>
            <a:ext cx="1052513" cy="669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15" name="object 24">
            <a:extLst>
              <a:ext uri="{FF2B5EF4-FFF2-40B4-BE49-F238E27FC236}">
                <a16:creationId xmlns:a16="http://schemas.microsoft.com/office/drawing/2014/main" id="{238FE418-25E7-8259-BF41-41E1A43F1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1524000"/>
            <a:ext cx="180181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71450" indent="-17145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1pPr>
            <a:lvl2pPr marL="742950" indent="-28575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2pPr>
            <a:lvl3pPr marL="11430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3pPr>
            <a:lvl4pPr marL="16002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4pPr>
            <a:lvl5pPr marL="20574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  <a:buFont typeface="Wingdings" pitchFamily="2" charset="2"/>
              <a:buChar char="l"/>
            </a:pPr>
            <a:r>
              <a:rPr lang="en-US" altLang="zh-CN" sz="900" b="0" i="0" dirty="0">
                <a:solidFill>
                  <a:schemeClr val="tx1"/>
                </a:solidFill>
                <a:latin typeface="微软雅黑" panose="020B0503020204020204" pitchFamily="34" charset="-122"/>
              </a:rPr>
              <a:t>Establish New Factory in Ningbo 2022</a:t>
            </a: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 b="0" i="0" dirty="0">
              <a:solidFill>
                <a:schemeClr val="tx1"/>
              </a:solidFill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 dirty="0"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 dirty="0"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zh-CN" altLang="zh-CN" sz="900" dirty="0">
              <a:latin typeface="微软雅黑" panose="020B0503020204020204" pitchFamily="34" charset="-122"/>
            </a:endParaRPr>
          </a:p>
        </p:txBody>
      </p:sp>
      <p:pic>
        <p:nvPicPr>
          <p:cNvPr id="18516" name="图片 163">
            <a:extLst>
              <a:ext uri="{FF2B5EF4-FFF2-40B4-BE49-F238E27FC236}">
                <a16:creationId xmlns:a16="http://schemas.microsoft.com/office/drawing/2014/main" id="{F627C744-E20C-28C3-0BD9-58F4914A225D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828800"/>
            <a:ext cx="990600" cy="533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17" name="object 24">
            <a:extLst>
              <a:ext uri="{FF2B5EF4-FFF2-40B4-BE49-F238E27FC236}">
                <a16:creationId xmlns:a16="http://schemas.microsoft.com/office/drawing/2014/main" id="{40A6BC1F-2DF8-5701-B7ED-4FF78A9B9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2362200"/>
            <a:ext cx="18288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71450" indent="-17145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1pPr>
            <a:lvl2pPr marL="742950" indent="-28575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2pPr>
            <a:lvl3pPr marL="11430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3pPr>
            <a:lvl4pPr marL="16002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4pPr>
            <a:lvl5pPr marL="20574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  <a:buFont typeface="Wingdings" pitchFamily="2" charset="2"/>
              <a:buChar char="l"/>
            </a:pPr>
            <a:r>
              <a:rPr lang="en-US" altLang="zh-CN" sz="900" b="0" i="0">
                <a:solidFill>
                  <a:schemeClr val="tx1"/>
                </a:solidFill>
                <a:latin typeface="微软雅黑" panose="020B0503020204020204" pitchFamily="34" charset="-122"/>
              </a:rPr>
              <a:t>Develop 3000Nm Impact     </a:t>
            </a: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 b="0" i="0">
              <a:solidFill>
                <a:schemeClr val="tx1"/>
              </a:solidFill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 b="0" i="0">
              <a:solidFill>
                <a:schemeClr val="tx1"/>
              </a:solidFill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zh-CN" altLang="zh-CN" sz="900">
              <a:latin typeface="微软雅黑" panose="020B0503020204020204" pitchFamily="34" charset="-122"/>
            </a:endParaRPr>
          </a:p>
        </p:txBody>
      </p:sp>
      <p:pic>
        <p:nvPicPr>
          <p:cNvPr id="18518" name="图片 165">
            <a:extLst>
              <a:ext uri="{FF2B5EF4-FFF2-40B4-BE49-F238E27FC236}">
                <a16:creationId xmlns:a16="http://schemas.microsoft.com/office/drawing/2014/main" id="{463B85C8-338C-DD5D-996D-C48131651024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4" t="3769" r="6224" b="9341"/>
          <a:stretch>
            <a:fillRect/>
          </a:stretch>
        </p:blipFill>
        <p:spPr bwMode="auto">
          <a:xfrm>
            <a:off x="7620000" y="2514600"/>
            <a:ext cx="996950" cy="5222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19" name="Picture 1" descr="signature_1829130027">
            <a:extLst>
              <a:ext uri="{FF2B5EF4-FFF2-40B4-BE49-F238E27FC236}">
                <a16:creationId xmlns:a16="http://schemas.microsoft.com/office/drawing/2014/main" id="{FCB78803-F91B-DA9A-A733-6DBEE0506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6400800"/>
            <a:ext cx="14478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20" name="Picture 48" descr="Dewalt">
            <a:extLst>
              <a:ext uri="{FF2B5EF4-FFF2-40B4-BE49-F238E27FC236}">
                <a16:creationId xmlns:a16="http://schemas.microsoft.com/office/drawing/2014/main" id="{A07C5C36-38F0-A8BA-9450-7A504C5A4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21" name="图片 1">
            <a:extLst>
              <a:ext uri="{FF2B5EF4-FFF2-40B4-BE49-F238E27FC236}">
                <a16:creationId xmlns:a16="http://schemas.microsoft.com/office/drawing/2014/main" id="{9B174DDA-3423-EE9B-3A33-E75627D109D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6" t="31461" r="18956" b="35612"/>
          <a:stretch>
            <a:fillRect/>
          </a:stretch>
        </p:blipFill>
        <p:spPr bwMode="auto">
          <a:xfrm>
            <a:off x="381000" y="3124200"/>
            <a:ext cx="990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22" name="图片 2">
            <a:extLst>
              <a:ext uri="{FF2B5EF4-FFF2-40B4-BE49-F238E27FC236}">
                <a16:creationId xmlns:a16="http://schemas.microsoft.com/office/drawing/2014/main" id="{7A791FFA-AEB0-AA22-50DE-CADC6241625D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6" t="9424" r="13203" b="22913"/>
          <a:stretch>
            <a:fillRect/>
          </a:stretch>
        </p:blipFill>
        <p:spPr bwMode="auto">
          <a:xfrm>
            <a:off x="2819400" y="3352800"/>
            <a:ext cx="838200" cy="457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23" name="图片 2">
            <a:extLst>
              <a:ext uri="{FF2B5EF4-FFF2-40B4-BE49-F238E27FC236}">
                <a16:creationId xmlns:a16="http://schemas.microsoft.com/office/drawing/2014/main" id="{51455C8F-1BD0-2301-05CD-8AC7DC0249E0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352800"/>
            <a:ext cx="990600" cy="457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24" name="object 24">
            <a:extLst>
              <a:ext uri="{FF2B5EF4-FFF2-40B4-BE49-F238E27FC236}">
                <a16:creationId xmlns:a16="http://schemas.microsoft.com/office/drawing/2014/main" id="{FE68218F-593F-A62E-1F92-273250B11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048000"/>
            <a:ext cx="180181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71450" indent="-17145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1pPr>
            <a:lvl2pPr marL="742950" indent="-28575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2pPr>
            <a:lvl3pPr marL="11430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3pPr>
            <a:lvl4pPr marL="16002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4pPr>
            <a:lvl5pPr marL="2057400" indent="-228600"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 sz="7200" b="1" i="1">
                <a:solidFill>
                  <a:srgbClr val="DDDDDD"/>
                </a:solidFill>
                <a:latin typeface="Angie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  <a:buFont typeface="Wingdings" pitchFamily="2" charset="2"/>
              <a:buChar char="l"/>
            </a:pPr>
            <a:r>
              <a:rPr lang="en-US" altLang="zh-CN" sz="900" b="0" i="0" dirty="0">
                <a:solidFill>
                  <a:schemeClr val="tx1"/>
                </a:solidFill>
                <a:latin typeface="微软雅黑" panose="020B0503020204020204" pitchFamily="34" charset="-122"/>
              </a:rPr>
              <a:t>Establish New Factory in Nantong 2022</a:t>
            </a: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 b="0" i="0" dirty="0">
              <a:solidFill>
                <a:schemeClr val="tx1"/>
              </a:solidFill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 dirty="0"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en-US" altLang="zh-CN" sz="900" dirty="0">
              <a:latin typeface="微软雅黑" panose="020B0503020204020204" pitchFamily="34" charset="-122"/>
            </a:endParaRPr>
          </a:p>
          <a:p>
            <a:pPr>
              <a:spcBef>
                <a:spcPts val="100"/>
              </a:spcBef>
              <a:buFont typeface="Wingdings" pitchFamily="2" charset="2"/>
              <a:buChar char="l"/>
            </a:pPr>
            <a:endParaRPr lang="zh-CN" altLang="zh-CN" sz="900" dirty="0"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Line 39">
            <a:extLst>
              <a:ext uri="{FF2B5EF4-FFF2-40B4-BE49-F238E27FC236}">
                <a16:creationId xmlns:a16="http://schemas.microsoft.com/office/drawing/2014/main" id="{F3746D9F-BDEB-44B7-988E-6CEFBED7D6B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838200"/>
            <a:ext cx="8839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ie" pitchFamily="2" charset="0"/>
              <a:cs typeface="+mn-cs"/>
            </a:endParaRPr>
          </a:p>
        </p:txBody>
      </p:sp>
      <p:sp>
        <p:nvSpPr>
          <p:cNvPr id="5150" name="TextBox 31">
            <a:extLst>
              <a:ext uri="{FF2B5EF4-FFF2-40B4-BE49-F238E27FC236}">
                <a16:creationId xmlns:a16="http://schemas.microsoft.com/office/drawing/2014/main" id="{641A5976-D661-495C-8129-2E231B53C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762" y="286544"/>
            <a:ext cx="58324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altLang="zh-CN" sz="36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FORTIS Group</a:t>
            </a:r>
            <a:r>
              <a:rPr lang="en-US" sz="36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OPERATIONS </a:t>
            </a:r>
          </a:p>
        </p:txBody>
      </p:sp>
      <p:sp>
        <p:nvSpPr>
          <p:cNvPr id="20504" name="Slide Number Placeholder 41">
            <a:extLst>
              <a:ext uri="{FF2B5EF4-FFF2-40B4-BE49-F238E27FC236}">
                <a16:creationId xmlns:a16="http://schemas.microsoft.com/office/drawing/2014/main" id="{BBCE119C-61EE-C348-D2FF-F0342CDDE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0" y="6492875"/>
            <a:ext cx="457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6D1E5C1-6F5E-3449-A003-3DA1CB11B6A2}" type="slidenum">
              <a:rPr lang="en-US" altLang="zh-CN" sz="1000">
                <a:solidFill>
                  <a:srgbClr val="A7A399"/>
                </a:solidFill>
                <a:latin typeface="Angi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altLang="zh-CN" sz="1000">
              <a:solidFill>
                <a:srgbClr val="A7A399"/>
              </a:solidFill>
              <a:latin typeface="Angie"/>
            </a:endParaRPr>
          </a:p>
        </p:txBody>
      </p:sp>
      <p:sp>
        <p:nvSpPr>
          <p:cNvPr id="20507" name="TextBox 37">
            <a:extLst>
              <a:ext uri="{FF2B5EF4-FFF2-40B4-BE49-F238E27FC236}">
                <a16:creationId xmlns:a16="http://schemas.microsoft.com/office/drawing/2014/main" id="{5D50CAD2-C616-5CB1-9D89-72734D037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182688"/>
            <a:ext cx="4191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2000" dirty="0">
                <a:latin typeface="Calibri" panose="020F0502020204030204" pitchFamily="34" charset="0"/>
              </a:rPr>
              <a:t>Since 1950, FORTIS products and services have been solving difficult manufacturing problems. The intention of FORTIS was, and still is, to be an innovative full-service company that addresses the complex and precise manufacturing requirements.</a:t>
            </a:r>
            <a:endParaRPr lang="en-US" altLang="zh-CN" sz="20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0508" name="TextBox 38">
            <a:extLst>
              <a:ext uri="{FF2B5EF4-FFF2-40B4-BE49-F238E27FC236}">
                <a16:creationId xmlns:a16="http://schemas.microsoft.com/office/drawing/2014/main" id="{1AAB277E-A5BA-FFB4-EADA-3BD43F403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3810000"/>
            <a:ext cx="4572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en-US" altLang="zh-CN" sz="2000" dirty="0">
                <a:latin typeface="Calibri" panose="020F0502020204030204" pitchFamily="34" charset="0"/>
              </a:rPr>
              <a:t>Extensive experience in manufacturing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zh-CN" sz="2000" dirty="0">
                <a:latin typeface="Calibri" panose="020F0502020204030204" pitchFamily="34" charset="0"/>
              </a:rPr>
              <a:t>    and manufacturing Technology.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zh-CN" sz="2000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en-US" altLang="zh-CN" sz="2000" dirty="0">
                <a:latin typeface="Calibri" panose="020F0502020204030204" pitchFamily="34" charset="0"/>
              </a:rPr>
              <a:t>Flexibility and multidisciplinary  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zh-CN" sz="2000" dirty="0">
                <a:latin typeface="Calibri" panose="020F0502020204030204" pitchFamily="34" charset="0"/>
              </a:rPr>
              <a:t>    teamwork. So far, FORTIS Group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zh-CN" sz="2000" dirty="0">
                <a:latin typeface="Calibri" panose="020F0502020204030204" pitchFamily="34" charset="0"/>
              </a:rPr>
              <a:t>    employs around 420 Associates.</a:t>
            </a:r>
          </a:p>
          <a:p>
            <a:pPr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endParaRPr lang="en-US" altLang="zh-CN" sz="2000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en-US" altLang="zh-CN" sz="2000" dirty="0">
                <a:latin typeface="Calibri" panose="020F0502020204030204" pitchFamily="34" charset="0"/>
              </a:rPr>
              <a:t>Ingenuity and willingness to go beyond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zh-CN" sz="2000" dirty="0">
                <a:latin typeface="Calibri" panose="020F0502020204030204" pitchFamily="34" charset="0"/>
              </a:rPr>
              <a:t>   customer expectations.</a:t>
            </a:r>
          </a:p>
        </p:txBody>
      </p:sp>
      <p:pic>
        <p:nvPicPr>
          <p:cNvPr id="20509" name="Picture 1" descr="signature_1829130027">
            <a:extLst>
              <a:ext uri="{FF2B5EF4-FFF2-40B4-BE49-F238E27FC236}">
                <a16:creationId xmlns:a16="http://schemas.microsoft.com/office/drawing/2014/main" id="{BDC7EEA2-C9E5-2B62-4D0A-670BAA703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6400800"/>
            <a:ext cx="14478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0" name="图片 2">
            <a:extLst>
              <a:ext uri="{FF2B5EF4-FFF2-40B4-BE49-F238E27FC236}">
                <a16:creationId xmlns:a16="http://schemas.microsoft.com/office/drawing/2014/main" id="{93421F78-EAB4-9D61-3EC8-B4875906F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6800"/>
            <a:ext cx="4419600" cy="2438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1" name="图片 4">
            <a:extLst>
              <a:ext uri="{FF2B5EF4-FFF2-40B4-BE49-F238E27FC236}">
                <a16:creationId xmlns:a16="http://schemas.microsoft.com/office/drawing/2014/main" id="{C0300F1D-58E5-30B3-D5E3-263FEC0C4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62400"/>
            <a:ext cx="3505200" cy="2057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Line 39">
            <a:extLst>
              <a:ext uri="{FF2B5EF4-FFF2-40B4-BE49-F238E27FC236}">
                <a16:creationId xmlns:a16="http://schemas.microsoft.com/office/drawing/2014/main" id="{1BAE467F-5F7C-44FF-96D2-FF2A0541BF6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838200"/>
            <a:ext cx="8839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ie" pitchFamily="2" charset="0"/>
              <a:cs typeface="+mn-cs"/>
            </a:endParaRPr>
          </a:p>
        </p:txBody>
      </p:sp>
      <p:sp>
        <p:nvSpPr>
          <p:cNvPr id="22550" name="TextBox 43">
            <a:extLst>
              <a:ext uri="{FF2B5EF4-FFF2-40B4-BE49-F238E27FC236}">
                <a16:creationId xmlns:a16="http://schemas.microsoft.com/office/drawing/2014/main" id="{27B7A862-8AEB-5EB1-87AA-1C11BAB5A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990600"/>
            <a:ext cx="5181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200" i="0" dirty="0">
                <a:latin typeface="Calibri" panose="020F0502020204030204" pitchFamily="34" charset="0"/>
                <a:ea typeface="宋体" panose="02010600030101010101" pitchFamily="2" charset="-122"/>
              </a:rPr>
              <a:t>Precision Machining Operation</a:t>
            </a:r>
          </a:p>
        </p:txBody>
      </p:sp>
      <p:sp>
        <p:nvSpPr>
          <p:cNvPr id="22551" name="Slide Number Placeholder 41">
            <a:extLst>
              <a:ext uri="{FF2B5EF4-FFF2-40B4-BE49-F238E27FC236}">
                <a16:creationId xmlns:a16="http://schemas.microsoft.com/office/drawing/2014/main" id="{51F845A9-1DC9-7965-D470-E4FF978AC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0" y="6492875"/>
            <a:ext cx="457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EF671DE-EF01-D942-B5AC-3C734E462062}" type="slidenum">
              <a:rPr lang="en-US" altLang="zh-CN" sz="1000">
                <a:solidFill>
                  <a:srgbClr val="A7A399"/>
                </a:solidFill>
                <a:latin typeface="Angi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n-US" altLang="zh-CN" sz="1000">
              <a:solidFill>
                <a:srgbClr val="A7A399"/>
              </a:solidFill>
              <a:latin typeface="Angie"/>
            </a:endParaRPr>
          </a:p>
        </p:txBody>
      </p:sp>
      <p:pic>
        <p:nvPicPr>
          <p:cNvPr id="22553" name="图片 32" descr="IMG_20170630_132439.jpg">
            <a:extLst>
              <a:ext uri="{FF2B5EF4-FFF2-40B4-BE49-F238E27FC236}">
                <a16:creationId xmlns:a16="http://schemas.microsoft.com/office/drawing/2014/main" id="{989C8350-6819-388D-2735-0034A8EB134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96022"/>
            <a:ext cx="2871788" cy="2133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4" name="图片 33" descr="IMG_20170630_132248_1.jpg">
            <a:extLst>
              <a:ext uri="{FF2B5EF4-FFF2-40B4-BE49-F238E27FC236}">
                <a16:creationId xmlns:a16="http://schemas.microsoft.com/office/drawing/2014/main" id="{5BBA651B-5867-3168-4D6F-8A07437687F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2871788" cy="2133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5" name="图片 35" descr="IMG_20170630_132229.jpg">
            <a:extLst>
              <a:ext uri="{FF2B5EF4-FFF2-40B4-BE49-F238E27FC236}">
                <a16:creationId xmlns:a16="http://schemas.microsoft.com/office/drawing/2014/main" id="{D026785A-9EBD-33BE-F1E6-7AF2F488350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95400"/>
            <a:ext cx="2954338" cy="2133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6" name="Picture 35">
            <a:extLst>
              <a:ext uri="{FF2B5EF4-FFF2-40B4-BE49-F238E27FC236}">
                <a16:creationId xmlns:a16="http://schemas.microsoft.com/office/drawing/2014/main" id="{4D685306-77FD-0A31-8AD5-F6C951F46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6" t="30208" r="36749" b="35417"/>
          <a:stretch>
            <a:fillRect/>
          </a:stretch>
        </p:blipFill>
        <p:spPr bwMode="auto">
          <a:xfrm>
            <a:off x="152400" y="3733800"/>
            <a:ext cx="2895600" cy="2133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7" name="Picture 34">
            <a:extLst>
              <a:ext uri="{FF2B5EF4-FFF2-40B4-BE49-F238E27FC236}">
                <a16:creationId xmlns:a16="http://schemas.microsoft.com/office/drawing/2014/main" id="{CD0E347E-E783-7A41-4308-8D4158974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6" t="40625" r="16618" b="15625"/>
          <a:stretch>
            <a:fillRect/>
          </a:stretch>
        </p:blipFill>
        <p:spPr bwMode="auto">
          <a:xfrm>
            <a:off x="3124200" y="3733800"/>
            <a:ext cx="2971800" cy="2133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8" name="图片 47" descr="IMG_1919.JPG">
            <a:extLst>
              <a:ext uri="{FF2B5EF4-FFF2-40B4-BE49-F238E27FC236}">
                <a16:creationId xmlns:a16="http://schemas.microsoft.com/office/drawing/2014/main" id="{12CDB545-EA0C-E4CD-CF41-FF06D8B55B85}"/>
              </a:ext>
            </a:extLst>
          </p:cNvPr>
          <p:cNvPicPr>
            <a:picLocks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733800"/>
            <a:ext cx="2895600" cy="2133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1">
            <a:extLst>
              <a:ext uri="{FF2B5EF4-FFF2-40B4-BE49-F238E27FC236}">
                <a16:creationId xmlns:a16="http://schemas.microsoft.com/office/drawing/2014/main" id="{F3EBAC60-4673-4418-B7D3-755FBF44A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779" y="248335"/>
            <a:ext cx="51556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i="0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altLang="zh-CN" sz="36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FORTIS Group - WUJIANG</a:t>
            </a:r>
          </a:p>
        </p:txBody>
      </p:sp>
      <p:pic>
        <p:nvPicPr>
          <p:cNvPr id="22560" name="Picture 1" descr="signature_1829130027">
            <a:extLst>
              <a:ext uri="{FF2B5EF4-FFF2-40B4-BE49-F238E27FC236}">
                <a16:creationId xmlns:a16="http://schemas.microsoft.com/office/drawing/2014/main" id="{90F60590-B393-0199-5486-1F68B33AA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6400800"/>
            <a:ext cx="14478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Line 11">
            <a:extLst>
              <a:ext uri="{FF2B5EF4-FFF2-40B4-BE49-F238E27FC236}">
                <a16:creationId xmlns:a16="http://schemas.microsoft.com/office/drawing/2014/main" id="{C001C41D-7B2C-4EEF-9CF4-CEA6D1302E7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5867400"/>
            <a:ext cx="2997200" cy="127000"/>
          </a:xfrm>
          <a:prstGeom prst="line">
            <a:avLst/>
          </a:prstGeom>
          <a:noFill/>
          <a:ln w="9525">
            <a:solidFill>
              <a:srgbClr val="DDDDD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ie" pitchFamily="2" charset="0"/>
              <a:cs typeface="+mn-cs"/>
            </a:endParaRPr>
          </a:p>
        </p:txBody>
      </p:sp>
      <p:sp>
        <p:nvSpPr>
          <p:cNvPr id="2087" name="Line 39">
            <a:extLst>
              <a:ext uri="{FF2B5EF4-FFF2-40B4-BE49-F238E27FC236}">
                <a16:creationId xmlns:a16="http://schemas.microsoft.com/office/drawing/2014/main" id="{4FC2E5A5-C33B-4145-A5E9-E18D57C5DAF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838200"/>
            <a:ext cx="8839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ie" pitchFamily="2" charset="0"/>
              <a:cs typeface="+mn-cs"/>
            </a:endParaRPr>
          </a:p>
        </p:txBody>
      </p:sp>
      <p:sp>
        <p:nvSpPr>
          <p:cNvPr id="5150" name="TextBox 31">
            <a:extLst>
              <a:ext uri="{FF2B5EF4-FFF2-40B4-BE49-F238E27FC236}">
                <a16:creationId xmlns:a16="http://schemas.microsoft.com/office/drawing/2014/main" id="{D9123EB9-2D7C-44E0-8363-61493F28C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83" y="245097"/>
            <a:ext cx="8610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altLang="zh-CN" sz="36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FORTIS Group </a:t>
            </a:r>
            <a:r>
              <a:rPr lang="en-US" sz="36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- WUJIANG</a:t>
            </a:r>
          </a:p>
        </p:txBody>
      </p:sp>
      <p:sp>
        <p:nvSpPr>
          <p:cNvPr id="24599" name="TextBox 43">
            <a:extLst>
              <a:ext uri="{FF2B5EF4-FFF2-40B4-BE49-F238E27FC236}">
                <a16:creationId xmlns:a16="http://schemas.microsoft.com/office/drawing/2014/main" id="{FC54C398-DADD-935C-49F3-7BA6C2AA8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90600"/>
            <a:ext cx="5181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200" i="0" dirty="0">
                <a:latin typeface="Calibri" panose="020F0502020204030204" pitchFamily="34" charset="0"/>
                <a:ea typeface="宋体" panose="02010600030101010101" pitchFamily="2" charset="-122"/>
              </a:rPr>
              <a:t>Precision Machining Operation</a:t>
            </a:r>
          </a:p>
        </p:txBody>
      </p:sp>
      <p:sp>
        <p:nvSpPr>
          <p:cNvPr id="24600" name="Slide Number Placeholder 41">
            <a:extLst>
              <a:ext uri="{FF2B5EF4-FFF2-40B4-BE49-F238E27FC236}">
                <a16:creationId xmlns:a16="http://schemas.microsoft.com/office/drawing/2014/main" id="{70E36F7D-F6F4-C5D7-2A8D-B0441532F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0" y="6492875"/>
            <a:ext cx="457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2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2891795-091F-3C4B-8DD5-7EEB5257F7A7}" type="slidenum">
              <a:rPr lang="en-US" altLang="zh-CN" sz="1000">
                <a:solidFill>
                  <a:srgbClr val="A7A399"/>
                </a:solidFill>
                <a:latin typeface="Angie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n-US" altLang="zh-CN" sz="1000">
              <a:solidFill>
                <a:srgbClr val="A7A399"/>
              </a:solidFill>
              <a:latin typeface="Angie"/>
            </a:endParaRPr>
          </a:p>
        </p:txBody>
      </p:sp>
      <p:sp>
        <p:nvSpPr>
          <p:cNvPr id="43" name="Line 8">
            <a:extLst>
              <a:ext uri="{FF2B5EF4-FFF2-40B4-BE49-F238E27FC236}">
                <a16:creationId xmlns:a16="http://schemas.microsoft.com/office/drawing/2014/main" id="{1C2EB319-9119-42B4-B6F5-B6CE3869AC40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2971800"/>
            <a:ext cx="2819400" cy="2819400"/>
          </a:xfrm>
          <a:prstGeom prst="line">
            <a:avLst/>
          </a:prstGeom>
          <a:noFill/>
          <a:ln w="9525">
            <a:solidFill>
              <a:srgbClr val="DDDDD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ie" pitchFamily="2" charset="0"/>
              <a:cs typeface="+mn-cs"/>
            </a:endParaRPr>
          </a:p>
        </p:txBody>
      </p:sp>
      <p:pic>
        <p:nvPicPr>
          <p:cNvPr id="24602" name="图片 56" descr="IMAG0208.jpg">
            <a:extLst>
              <a:ext uri="{FF2B5EF4-FFF2-40B4-BE49-F238E27FC236}">
                <a16:creationId xmlns:a16="http://schemas.microsoft.com/office/drawing/2014/main" id="{AD291B55-D7F2-EC87-763D-A8081F06706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2844800" cy="2133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3" name="图片 34" descr="IMG_1605.JPG">
            <a:extLst>
              <a:ext uri="{FF2B5EF4-FFF2-40B4-BE49-F238E27FC236}">
                <a16:creationId xmlns:a16="http://schemas.microsoft.com/office/drawing/2014/main" id="{5A359E40-B1CC-2F03-CAF1-06E6BE8E85F9}"/>
              </a:ext>
            </a:extLst>
          </p:cNvPr>
          <p:cNvPicPr>
            <a:picLocks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371600"/>
            <a:ext cx="2819400" cy="2133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4" name="Picture 33">
            <a:extLst>
              <a:ext uri="{FF2B5EF4-FFF2-40B4-BE49-F238E27FC236}">
                <a16:creationId xmlns:a16="http://schemas.microsoft.com/office/drawing/2014/main" id="{63F18E44-65B4-7B5F-244C-24EED21CB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7292" r="19547" b="12500"/>
          <a:stretch>
            <a:fillRect/>
          </a:stretch>
        </p:blipFill>
        <p:spPr bwMode="auto">
          <a:xfrm>
            <a:off x="3200400" y="3886200"/>
            <a:ext cx="2819400" cy="2133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5" name="Picture 3">
            <a:extLst>
              <a:ext uri="{FF2B5EF4-FFF2-40B4-BE49-F238E27FC236}">
                <a16:creationId xmlns:a16="http://schemas.microsoft.com/office/drawing/2014/main" id="{43028904-C4B8-172C-C642-9A0BC90F4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3" t="6250" r="19766" b="12500"/>
          <a:stretch>
            <a:fillRect/>
          </a:stretch>
        </p:blipFill>
        <p:spPr bwMode="auto">
          <a:xfrm>
            <a:off x="228600" y="3886200"/>
            <a:ext cx="2819400" cy="2133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D1C3397-1199-4B68-95C9-3FE87E6507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840" t="5478" r="19765" b="14173"/>
          <a:stretch/>
        </p:blipFill>
        <p:spPr>
          <a:xfrm>
            <a:off x="6172200" y="1371600"/>
            <a:ext cx="2819400" cy="21336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607" name="图片 1">
            <a:extLst>
              <a:ext uri="{FF2B5EF4-FFF2-40B4-BE49-F238E27FC236}">
                <a16:creationId xmlns:a16="http://schemas.microsoft.com/office/drawing/2014/main" id="{897BF54A-2154-75B6-23DA-BBE124C5CC6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5556" r="19965" b="22870"/>
          <a:stretch>
            <a:fillRect/>
          </a:stretch>
        </p:blipFill>
        <p:spPr bwMode="auto">
          <a:xfrm>
            <a:off x="6172200" y="3886200"/>
            <a:ext cx="2819400" cy="2133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8" name="Picture 1" descr="signature_1829130027">
            <a:extLst>
              <a:ext uri="{FF2B5EF4-FFF2-40B4-BE49-F238E27FC236}">
                <a16:creationId xmlns:a16="http://schemas.microsoft.com/office/drawing/2014/main" id="{0A1C6C1E-9FA4-99BA-FEAF-E6378082A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6400800"/>
            <a:ext cx="14478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33409</TotalTime>
  <Words>1182</Words>
  <Application>Microsoft Macintosh PowerPoint</Application>
  <PresentationFormat>Letter Paper (8.5x11 in)</PresentationFormat>
  <Paragraphs>298</Paragraphs>
  <Slides>23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Angie</vt:lpstr>
      <vt:lpstr>Arial</vt:lpstr>
      <vt:lpstr>Verdana</vt:lpstr>
      <vt:lpstr>Wingdings 2</vt:lpstr>
      <vt:lpstr>Times New Roman</vt:lpstr>
      <vt:lpstr>宋体</vt:lpstr>
      <vt:lpstr>Calibri</vt:lpstr>
      <vt:lpstr>Wingdings</vt:lpstr>
      <vt:lpstr>微软雅黑</vt:lpstr>
      <vt:lpstr>MS Gothic</vt:lpstr>
      <vt:lpstr>굴림</vt:lpstr>
      <vt:lpstr>HG丸ｺﾞｼｯｸM-PRO</vt:lpstr>
      <vt:lpstr>Century Schoolbook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</dc:creator>
  <cp:lastModifiedBy>Iris He</cp:lastModifiedBy>
  <cp:revision>1304</cp:revision>
  <cp:lastPrinted>2019-08-05T12:42:30Z</cp:lastPrinted>
  <dcterms:created xsi:type="dcterms:W3CDTF">2001-03-24T03:31:20Z</dcterms:created>
  <dcterms:modified xsi:type="dcterms:W3CDTF">2023-02-23T17:46:52Z</dcterms:modified>
</cp:coreProperties>
</file>